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3" r:id="rId2"/>
    <p:sldId id="277" r:id="rId3"/>
    <p:sldId id="278" r:id="rId4"/>
    <p:sldId id="279" r:id="rId5"/>
    <p:sldId id="280" r:id="rId6"/>
    <p:sldId id="281" r:id="rId7"/>
    <p:sldId id="282" r:id="rId8"/>
    <p:sldId id="267" r:id="rId9"/>
    <p:sldId id="275" r:id="rId10"/>
    <p:sldId id="276" r:id="rId11"/>
    <p:sldId id="268" r:id="rId12"/>
    <p:sldId id="270" r:id="rId13"/>
    <p:sldId id="271" r:id="rId14"/>
    <p:sldId id="272" r:id="rId15"/>
    <p:sldId id="273" r:id="rId16"/>
    <p:sldId id="274" r:id="rId17"/>
    <p:sldId id="256" r:id="rId18"/>
    <p:sldId id="258" r:id="rId19"/>
    <p:sldId id="259" r:id="rId20"/>
    <p:sldId id="257" r:id="rId21"/>
    <p:sldId id="261" r:id="rId22"/>
    <p:sldId id="262" r:id="rId23"/>
    <p:sldId id="263" r:id="rId24"/>
    <p:sldId id="264" r:id="rId25"/>
    <p:sldId id="265" r:id="rId26"/>
    <p:sldId id="266" r:id="rId27"/>
  </p:sldIdLst>
  <p:sldSz cx="9144000" cy="6858000" type="screen4x3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91" autoAdjust="0"/>
    <p:restoredTop sz="94706" autoAdjust="0"/>
  </p:normalViewPr>
  <p:slideViewPr>
    <p:cSldViewPr>
      <p:cViewPr varScale="1">
        <p:scale>
          <a:sx n="104" d="100"/>
          <a:sy n="104" d="100"/>
        </p:scale>
        <p:origin x="-110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90386-B26A-4B9D-8D73-EC4217462445}" type="datetimeFigureOut">
              <a:rPr lang="sv-SE" smtClean="0"/>
              <a:pPr/>
              <a:t>2016-10-10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BCA07-C3DE-44E5-9FBA-B66F8B34003A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90386-B26A-4B9D-8D73-EC4217462445}" type="datetimeFigureOut">
              <a:rPr lang="sv-SE" smtClean="0"/>
              <a:pPr/>
              <a:t>2016-10-10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BCA07-C3DE-44E5-9FBA-B66F8B34003A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90386-B26A-4B9D-8D73-EC4217462445}" type="datetimeFigureOut">
              <a:rPr lang="sv-SE" smtClean="0"/>
              <a:pPr/>
              <a:t>2016-10-10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BCA07-C3DE-44E5-9FBA-B66F8B34003A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90386-B26A-4B9D-8D73-EC4217462445}" type="datetimeFigureOut">
              <a:rPr lang="sv-SE" smtClean="0"/>
              <a:pPr/>
              <a:t>2016-10-10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BCA07-C3DE-44E5-9FBA-B66F8B34003A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90386-B26A-4B9D-8D73-EC4217462445}" type="datetimeFigureOut">
              <a:rPr lang="sv-SE" smtClean="0"/>
              <a:pPr/>
              <a:t>2016-10-10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BCA07-C3DE-44E5-9FBA-B66F8B34003A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90386-B26A-4B9D-8D73-EC4217462445}" type="datetimeFigureOut">
              <a:rPr lang="sv-SE" smtClean="0"/>
              <a:pPr/>
              <a:t>2016-10-10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BCA07-C3DE-44E5-9FBA-B66F8B34003A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90386-B26A-4B9D-8D73-EC4217462445}" type="datetimeFigureOut">
              <a:rPr lang="sv-SE" smtClean="0"/>
              <a:pPr/>
              <a:t>2016-10-10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BCA07-C3DE-44E5-9FBA-B66F8B34003A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90386-B26A-4B9D-8D73-EC4217462445}" type="datetimeFigureOut">
              <a:rPr lang="sv-SE" smtClean="0"/>
              <a:pPr/>
              <a:t>2016-10-10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BCA07-C3DE-44E5-9FBA-B66F8B34003A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90386-B26A-4B9D-8D73-EC4217462445}" type="datetimeFigureOut">
              <a:rPr lang="sv-SE" smtClean="0"/>
              <a:pPr/>
              <a:t>2016-10-10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BCA07-C3DE-44E5-9FBA-B66F8B34003A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90386-B26A-4B9D-8D73-EC4217462445}" type="datetimeFigureOut">
              <a:rPr lang="sv-SE" smtClean="0"/>
              <a:pPr/>
              <a:t>2016-10-10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BCA07-C3DE-44E5-9FBA-B66F8B34003A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90386-B26A-4B9D-8D73-EC4217462445}" type="datetimeFigureOut">
              <a:rPr lang="sv-SE" smtClean="0"/>
              <a:pPr/>
              <a:t>2016-10-10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BCA07-C3DE-44E5-9FBA-B66F8B34003A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290386-B26A-4B9D-8D73-EC4217462445}" type="datetimeFigureOut">
              <a:rPr lang="sv-SE" smtClean="0"/>
              <a:pPr/>
              <a:t>2016-10-10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3BCA07-C3DE-44E5-9FBA-B66F8B34003A}" type="slidenum">
              <a:rPr lang="sv-SE" smtClean="0"/>
              <a:pPr/>
              <a:t>‹#›</a:t>
            </a:fld>
            <a:endParaRPr 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uu.se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hyperlink" Target="http://www.s-3.com/CSDA/microsim.htm" TargetMode="External"/><Relationship Id="rId3" Type="http://schemas.openxmlformats.org/officeDocument/2006/relationships/hyperlink" Target="http://www.gladhispania.es/" TargetMode="External"/><Relationship Id="rId7" Type="http://schemas.openxmlformats.org/officeDocument/2006/relationships/hyperlink" Target="http://www.statcan.ca/english/spsd/spsdm.htm" TargetMode="External"/><Relationship Id="rId12" Type="http://schemas.openxmlformats.org/officeDocument/2006/relationships/hyperlink" Target="http://www.bized.ac.uk/virtual/economy/model/Hard.html" TargetMode="External"/><Relationship Id="rId2" Type="http://schemas.openxmlformats.org/officeDocument/2006/relationships/hyperlink" Target="http://www.iser.essex.ac.uk/msu/emod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econ.cam.ac.uk/dae/mu/polimod.htm" TargetMode="External"/><Relationship Id="rId11" Type="http://schemas.openxmlformats.org/officeDocument/2006/relationships/hyperlink" Target="http://trim3.urban.org/T3Welcome.php" TargetMode="External"/><Relationship Id="rId5" Type="http://schemas.openxmlformats.org/officeDocument/2006/relationships/hyperlink" Target="http://www.ctj.org/itep/itepmodel.htm" TargetMode="External"/><Relationship Id="rId10" Type="http://schemas.openxmlformats.org/officeDocument/2006/relationships/hyperlink" Target="http://www.natsem.canberra.edu.au/research/stinmod.jsp" TargetMode="External"/><Relationship Id="rId4" Type="http://schemas.openxmlformats.org/officeDocument/2006/relationships/hyperlink" Target="http://www.mathematica-mpr.com/welfare/microsim.asp" TargetMode="External"/><Relationship Id="rId9" Type="http://schemas.openxmlformats.org/officeDocument/2006/relationships/hyperlink" Target="http://www.ufsia.ac.be/~gdekkers/station/index.htm" TargetMode="Externa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hyperlink" Target="http://www1.qpsf.edu.au/justicemodel/" TargetMode="External"/><Relationship Id="rId3" Type="http://schemas.openxmlformats.org/officeDocument/2006/relationships/hyperlink" Target="http://www.bsos.umd.edu/econ/sabelhaus/cbolt_documents.htm" TargetMode="External"/><Relationship Id="rId7" Type="http://schemas.openxmlformats.org/officeDocument/2006/relationships/hyperlink" Target="http://www.polsim.com/PENSIM.html" TargetMode="External"/><Relationship Id="rId2" Type="http://schemas.openxmlformats.org/officeDocument/2006/relationships/hyperlink" Target="http://www.natsem.canberra.edu.au/appsi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polsim.com/GEMINI.html" TargetMode="External"/><Relationship Id="rId5" Type="http://schemas.openxmlformats.org/officeDocument/2006/relationships/hyperlink" Target="http://www.urban.org/UploadedPDF/410961_DYNASIM3Primer.pdf" TargetMode="External"/><Relationship Id="rId10" Type="http://schemas.openxmlformats.org/officeDocument/2006/relationships/hyperlink" Target="http://www.urban.org/template.cfm?Template=/TaggedContent/ViewPublication.cfm&amp;PublicationID=8234&amp;NavMenuID=95" TargetMode="External"/><Relationship Id="rId4" Type="http://schemas.openxmlformats.org/officeDocument/2006/relationships/hyperlink" Target="http://www.strategicforecasting.com/" TargetMode="External"/><Relationship Id="rId9" Type="http://schemas.openxmlformats.org/officeDocument/2006/relationships/hyperlink" Target="http://www.statcan.ca/english/spsd/LifePaths.htm" TargetMode="Externa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hyperlink" Target="http://www3.umu.se/soc_econ_geography/smc/eng_sverige.asp" TargetMode="External"/><Relationship Id="rId3" Type="http://schemas.openxmlformats.org/officeDocument/2006/relationships/hyperlink" Target="http://polisim.urban.org/" TargetMode="External"/><Relationship Id="rId7" Type="http://schemas.openxmlformats.org/officeDocument/2006/relationships/hyperlink" Target="http://www.polsim.com/SSASIM.html" TargetMode="External"/><Relationship Id="rId2" Type="http://schemas.openxmlformats.org/officeDocument/2006/relationships/hyperlink" Target="http://www.statcan.ca/english/spsd/Pohem.ht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demog.berkeley.edu/~wachter/socstory.html" TargetMode="External"/><Relationship Id="rId5" Type="http://schemas.openxmlformats.org/officeDocument/2006/relationships/hyperlink" Target="http://www.sesim.org/" TargetMode="External"/><Relationship Id="rId4" Type="http://schemas.openxmlformats.org/officeDocument/2006/relationships/hyperlink" Target="http://www.lse.ac.uk/collections/SAGE/research/modellingForPolicy/SAGEMOD/Default.htm" TargetMode="External"/><Relationship Id="rId9" Type="http://schemas.openxmlformats.org/officeDocument/2006/relationships/hyperlink" Target="http://www.urbansim.org/index.shtml" TargetMode="Externa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hyperlink" Target="http://www.paramics-online.com/" TargetMode="External"/><Relationship Id="rId3" Type="http://schemas.openxmlformats.org/officeDocument/2006/relationships/hyperlink" Target="http://www.fhwa-tsis.com/corsim_page.htm" TargetMode="External"/><Relationship Id="rId7" Type="http://schemas.openxmlformats.org/officeDocument/2006/relationships/hyperlink" Target="http://www.sias.co.uk/sias/paramics/overview/overview.html" TargetMode="External"/><Relationship Id="rId2" Type="http://schemas.openxmlformats.org/officeDocument/2006/relationships/hyperlink" Target="http://www.aimsun.com/aimsun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civ.utoronto.ca/sect/traeng/ilute/ilute_the_model.htm" TargetMode="External"/><Relationship Id="rId5" Type="http://schemas.openxmlformats.org/officeDocument/2006/relationships/hyperlink" Target="http://www.its.leeds.ac.uk/software/dracula/" TargetMode="External"/><Relationship Id="rId10" Type="http://schemas.openxmlformats.org/officeDocument/2006/relationships/hyperlink" Target="http://transims.tsasa.lanl.gov/" TargetMode="External"/><Relationship Id="rId4" Type="http://schemas.openxmlformats.org/officeDocument/2006/relationships/hyperlink" Target="http://www.citilabs.com/dynasim/" TargetMode="External"/><Relationship Id="rId9" Type="http://schemas.openxmlformats.org/officeDocument/2006/relationships/hyperlink" Target="http://www.simwalk.com/" TargetMode="Externa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hyperlink" Target="http://transims.tsasa.lanl.gov/" TargetMode="External"/><Relationship Id="rId3" Type="http://schemas.openxmlformats.org/officeDocument/2006/relationships/hyperlink" Target="http://dankozub.com/simulation/" TargetMode="External"/><Relationship Id="rId7" Type="http://schemas.openxmlformats.org/officeDocument/2006/relationships/hyperlink" Target="http://www.paramics-online.com/" TargetMode="External"/><Relationship Id="rId2" Type="http://schemas.openxmlformats.org/officeDocument/2006/relationships/hyperlink" Target="http://petra1.istat.it/diecofis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sias.co.uk/sias/paramics/overview/overview.html" TargetMode="External"/><Relationship Id="rId5" Type="http://schemas.openxmlformats.org/officeDocument/2006/relationships/hyperlink" Target="http://www.kth.se/forskning/pocket/project.asp?id=10521" TargetMode="External"/><Relationship Id="rId4" Type="http://schemas.openxmlformats.org/officeDocument/2006/relationships/hyperlink" Target="http://www.fhwa-tsis.com/corsim_page.htm" TargetMode="External"/><Relationship Id="rId9" Type="http://schemas.openxmlformats.org/officeDocument/2006/relationships/hyperlink" Target="http://www.statcan.ca/english/spsd/XEcon.htm" TargetMode="Externa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hyperlink" Target="http://www.microsimulation.org/IJM/V4_3/IJM%20Schofield%202%20V3.pdf" TargetMode="External"/><Relationship Id="rId13" Type="http://schemas.openxmlformats.org/officeDocument/2006/relationships/image" Target="../media/image6.jpeg"/><Relationship Id="rId3" Type="http://schemas.openxmlformats.org/officeDocument/2006/relationships/hyperlink" Target="http://www.microsimulation.org/IJM/Past%20issues.htm" TargetMode="External"/><Relationship Id="rId7" Type="http://schemas.openxmlformats.org/officeDocument/2006/relationships/hyperlink" Target="http://www.microsimulation.org/IJM/V4_3/Schofield%201%20paper%20v2.pdf" TargetMode="External"/><Relationship Id="rId12" Type="http://schemas.openxmlformats.org/officeDocument/2006/relationships/hyperlink" Target="http://www.microsimulation.org/index.htm" TargetMode="External"/><Relationship Id="rId2" Type="http://schemas.openxmlformats.org/officeDocument/2006/relationships/hyperlink" Target="http://www.microsimulation.org/IJM/index.htm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microsimulation.org/IJM/V4_3/Lymer_v4.pdf" TargetMode="External"/><Relationship Id="rId11" Type="http://schemas.openxmlformats.org/officeDocument/2006/relationships/hyperlink" Target="http://www.microsimulation.org/IJM/V4_3/Thurecht%20Paper%20v5a%20(post-edits).pdf" TargetMode="External"/><Relationship Id="rId5" Type="http://schemas.openxmlformats.org/officeDocument/2006/relationships/hyperlink" Target="http://www.microsimulation.org/IJM/V4_3/Linping%20paper%20v4_be.pdf" TargetMode="External"/><Relationship Id="rId10" Type="http://schemas.openxmlformats.org/officeDocument/2006/relationships/hyperlink" Target="http://www.microsimulation.org/IJM/V4_3/Walker%20Paper%20v3.pdf" TargetMode="External"/><Relationship Id="rId4" Type="http://schemas.openxmlformats.org/officeDocument/2006/relationships/hyperlink" Target="http://www.microsimulation.org/IJM/V4_3/Editorial%20Special%20Issue%20on%20health%20v2.pdf" TargetMode="External"/><Relationship Id="rId9" Type="http://schemas.openxmlformats.org/officeDocument/2006/relationships/hyperlink" Target="http://www.microsimulation.org/IJM/V4_3/Legare%20Paper%20v4.pdf" TargetMode="Externa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google.se/url?sa=t&amp;rct=j&amp;q=bostadsforskning&amp;source=web&amp;cd=1&amp;sqi=2&amp;ved=0CCEQFjAA&amp;url=http://www.ibf.uu.se/&amp;ei=UE1rT4u2FImg4gTRxpWcBg&amp;usg=AFQjCNGgS2nYoRXJWFznQdYPW_VR2OtnOg&amp;sig2=35uTx1Qvy-h8dGdb5NdI1Q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 smtClean="0"/>
              <a:t>Mikrosimulering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v-SE" dirty="0" smtClean="0"/>
              <a:t>Anders </a:t>
            </a:r>
            <a:r>
              <a:rPr lang="sv-SE" dirty="0" err="1" smtClean="0"/>
              <a:t>Klevmarken</a:t>
            </a:r>
            <a:endParaRPr lang="sv-SE" dirty="0" smtClean="0"/>
          </a:p>
          <a:p>
            <a:r>
              <a:rPr lang="sv-SE" sz="2400" dirty="0" smtClean="0"/>
              <a:t>Professor emeritus</a:t>
            </a:r>
          </a:p>
          <a:p>
            <a:r>
              <a:rPr lang="sv-SE" sz="2400" dirty="0" smtClean="0"/>
              <a:t>Uppsala University</a:t>
            </a:r>
            <a:endParaRPr lang="sv-SE" sz="2400" dirty="0"/>
          </a:p>
        </p:txBody>
      </p:sp>
      <p:pic>
        <p:nvPicPr>
          <p:cNvPr id="36866" name="Picture 2" descr="Uppsala universitet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32240" y="476672"/>
            <a:ext cx="1694681" cy="169468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sv-SE" sz="3600" dirty="0" smtClean="0"/>
              <a:t>Mikrosimulering, en sammanfattning</a:t>
            </a:r>
            <a:endParaRPr lang="sv-SE" sz="3600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sv-SE" sz="2400" b="1" dirty="0" smtClean="0"/>
              <a:t>Några fördelar med mikrosimulering</a:t>
            </a:r>
          </a:p>
          <a:p>
            <a:r>
              <a:rPr lang="sv-SE" sz="2400" dirty="0" smtClean="0"/>
              <a:t>I kombination med stora registerdatamaterial kan man utnyttja möjligheterna att fokusera på fördelningsfrågor och få resultat för relativt små delgrupper i populationen.</a:t>
            </a:r>
          </a:p>
          <a:p>
            <a:r>
              <a:rPr lang="sv-SE" sz="2400" dirty="0" smtClean="0"/>
              <a:t>Mikrosimulering i kombination med registerdata gör det också möjligt att använda exakt de ”policy </a:t>
            </a:r>
            <a:r>
              <a:rPr lang="sv-SE" sz="2400" dirty="0" err="1" smtClean="0"/>
              <a:t>parameterar</a:t>
            </a:r>
            <a:r>
              <a:rPr lang="sv-SE" sz="2400" dirty="0" smtClean="0"/>
              <a:t>” och regler som gäller för beräkning av skatter och bidrag. Inga approximationer är nödvändiga!</a:t>
            </a:r>
          </a:p>
          <a:p>
            <a:r>
              <a:rPr lang="sv-SE" sz="2400" dirty="0" smtClean="0"/>
              <a:t>Simulerade resultat kan presenteras på godtycklig aggregationsnivå. Man behöver t ex inte i förväg bestämma att man vill har resultat för en viss ”typfamilj”.</a:t>
            </a:r>
          </a:p>
          <a:p>
            <a:r>
              <a:rPr lang="sv-SE" sz="2400" dirty="0" smtClean="0"/>
              <a:t>Man är inte bunden till att använda bekväma matematiska funktioner</a:t>
            </a:r>
          </a:p>
          <a:p>
            <a:r>
              <a:rPr lang="sv-SE" sz="2400" dirty="0" smtClean="0"/>
              <a:t>Man kan bygga in interaktioner (beroende) mellan individer</a:t>
            </a:r>
          </a:p>
          <a:p>
            <a:r>
              <a:rPr lang="sv-SE" sz="2400" dirty="0" smtClean="0"/>
              <a:t>En stor mikrosimuleringsmodell kan ses som ett ”paraply” under vilket man samlar en mängd olika forskningsresultat.</a:t>
            </a:r>
            <a:endParaRPr lang="sv-SE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sv-SE" sz="3600" dirty="0" smtClean="0"/>
              <a:t>Internationella erfarenheter</a:t>
            </a:r>
            <a:endParaRPr lang="sv-SE" sz="3600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 fontScale="25000" lnSpcReduction="20000"/>
          </a:bodyPr>
          <a:lstStyle/>
          <a:p>
            <a:r>
              <a:rPr lang="sv-SE" sz="5600" b="1" dirty="0" smtClean="0"/>
              <a:t>Population </a:t>
            </a:r>
            <a:r>
              <a:rPr lang="sv-SE" sz="5600" b="1" dirty="0" err="1" smtClean="0"/>
              <a:t>based</a:t>
            </a:r>
            <a:r>
              <a:rPr lang="sv-SE" sz="5600" b="1" dirty="0" smtClean="0"/>
              <a:t> </a:t>
            </a:r>
            <a:r>
              <a:rPr lang="sv-SE" sz="5600" b="1" u="sng" dirty="0" err="1" smtClean="0"/>
              <a:t>static</a:t>
            </a:r>
            <a:r>
              <a:rPr lang="sv-SE" sz="5600" b="1" dirty="0" smtClean="0"/>
              <a:t> </a:t>
            </a:r>
            <a:r>
              <a:rPr lang="sv-SE" sz="5600" b="1" dirty="0" err="1" smtClean="0"/>
              <a:t>models</a:t>
            </a:r>
            <a:endParaRPr lang="sv-SE" sz="5600" dirty="0" smtClean="0"/>
          </a:p>
          <a:p>
            <a:r>
              <a:rPr lang="sv-SE" sz="5600" dirty="0" smtClean="0">
                <a:hlinkClick r:id="rId2"/>
              </a:rPr>
              <a:t>Euromod</a:t>
            </a:r>
            <a:endParaRPr lang="sv-SE" sz="5600" dirty="0" smtClean="0"/>
          </a:p>
          <a:p>
            <a:r>
              <a:rPr lang="en-US" sz="5600" dirty="0" smtClean="0"/>
              <a:t>Static tax-benefit model covering 19 European states. </a:t>
            </a:r>
            <a:r>
              <a:rPr lang="en-US" sz="5600" i="1" dirty="0" err="1" smtClean="0">
                <a:solidFill>
                  <a:srgbClr val="C00000"/>
                </a:solidFill>
              </a:rPr>
              <a:t>Microsimulation</a:t>
            </a:r>
            <a:r>
              <a:rPr lang="en-US" sz="5600" i="1" dirty="0" smtClean="0">
                <a:solidFill>
                  <a:srgbClr val="C00000"/>
                </a:solidFill>
              </a:rPr>
              <a:t> Unit, University of Essex</a:t>
            </a:r>
            <a:endParaRPr lang="sv-SE" sz="5600" dirty="0" smtClean="0">
              <a:solidFill>
                <a:srgbClr val="C00000"/>
              </a:solidFill>
            </a:endParaRPr>
          </a:p>
          <a:p>
            <a:r>
              <a:rPr lang="sv-SE" sz="5600" dirty="0" smtClean="0">
                <a:hlinkClick r:id="rId3"/>
              </a:rPr>
              <a:t>GLADHISPANIA</a:t>
            </a:r>
            <a:endParaRPr lang="sv-SE" sz="5600" dirty="0" smtClean="0"/>
          </a:p>
          <a:p>
            <a:r>
              <a:rPr lang="en-US" sz="5600" dirty="0" smtClean="0"/>
              <a:t>Online interactive static tax-benefit model for Spain. </a:t>
            </a:r>
            <a:r>
              <a:rPr lang="sv-SE" sz="5600" i="1" dirty="0" smtClean="0">
                <a:solidFill>
                  <a:srgbClr val="C00000"/>
                </a:solidFill>
              </a:rPr>
              <a:t>PSE Paris/FEDEA Madrid</a:t>
            </a:r>
            <a:r>
              <a:rPr lang="sv-SE" sz="5600" dirty="0" smtClean="0">
                <a:solidFill>
                  <a:srgbClr val="C00000"/>
                </a:solidFill>
              </a:rPr>
              <a:t> </a:t>
            </a:r>
          </a:p>
          <a:p>
            <a:r>
              <a:rPr lang="sv-SE" sz="5600" dirty="0" smtClean="0">
                <a:hlinkClick r:id="rId4"/>
              </a:rPr>
              <a:t>MATH</a:t>
            </a:r>
            <a:endParaRPr lang="sv-SE" sz="5600" dirty="0" smtClean="0"/>
          </a:p>
          <a:p>
            <a:r>
              <a:rPr lang="en-US" sz="5600" dirty="0" smtClean="0"/>
              <a:t>Static tax-benefit model for the US. </a:t>
            </a:r>
            <a:r>
              <a:rPr lang="sv-SE" sz="5600" i="1" dirty="0" err="1" smtClean="0">
                <a:solidFill>
                  <a:srgbClr val="C00000"/>
                </a:solidFill>
              </a:rPr>
              <a:t>Mathematica</a:t>
            </a:r>
            <a:r>
              <a:rPr lang="sv-SE" sz="5600" i="1" dirty="0" smtClean="0">
                <a:solidFill>
                  <a:srgbClr val="C00000"/>
                </a:solidFill>
              </a:rPr>
              <a:t> Policy Research Inc.</a:t>
            </a:r>
            <a:r>
              <a:rPr lang="sv-SE" sz="5600" dirty="0" smtClean="0">
                <a:solidFill>
                  <a:srgbClr val="C00000"/>
                </a:solidFill>
              </a:rPr>
              <a:t> </a:t>
            </a:r>
          </a:p>
          <a:p>
            <a:r>
              <a:rPr lang="sv-SE" sz="5600" dirty="0" smtClean="0">
                <a:hlinkClick r:id="rId5"/>
              </a:rPr>
              <a:t>ITEP</a:t>
            </a:r>
            <a:endParaRPr lang="sv-SE" sz="5600" dirty="0" smtClean="0"/>
          </a:p>
          <a:p>
            <a:r>
              <a:rPr lang="en-US" sz="5600" dirty="0" smtClean="0"/>
              <a:t>Static tax-benefit model for the US. </a:t>
            </a:r>
            <a:r>
              <a:rPr lang="en-US" sz="5600" i="1" dirty="0" smtClean="0">
                <a:solidFill>
                  <a:srgbClr val="C00000"/>
                </a:solidFill>
              </a:rPr>
              <a:t>Institute on Taxation and Economic Policy</a:t>
            </a:r>
            <a:r>
              <a:rPr lang="en-US" sz="5600" dirty="0" smtClean="0">
                <a:solidFill>
                  <a:srgbClr val="C00000"/>
                </a:solidFill>
              </a:rPr>
              <a:t> </a:t>
            </a:r>
            <a:endParaRPr lang="sv-SE" sz="5600" dirty="0" smtClean="0">
              <a:solidFill>
                <a:srgbClr val="C00000"/>
              </a:solidFill>
            </a:endParaRPr>
          </a:p>
          <a:p>
            <a:r>
              <a:rPr lang="sv-SE" sz="5600" dirty="0" smtClean="0">
                <a:hlinkClick r:id="rId6"/>
              </a:rPr>
              <a:t>POLIMOD</a:t>
            </a:r>
            <a:endParaRPr lang="sv-SE" sz="5600" dirty="0" smtClean="0"/>
          </a:p>
          <a:p>
            <a:r>
              <a:rPr lang="en-US" sz="5600" dirty="0" smtClean="0"/>
              <a:t>Static tax-benefit model for the UK. </a:t>
            </a:r>
            <a:r>
              <a:rPr lang="en-US" sz="5600" i="1" dirty="0" err="1" smtClean="0">
                <a:solidFill>
                  <a:srgbClr val="C00000"/>
                </a:solidFill>
              </a:rPr>
              <a:t>Microsimulation</a:t>
            </a:r>
            <a:r>
              <a:rPr lang="en-US" sz="5600" i="1" dirty="0" smtClean="0">
                <a:solidFill>
                  <a:srgbClr val="C00000"/>
                </a:solidFill>
              </a:rPr>
              <a:t> Unit, University of Essex</a:t>
            </a:r>
            <a:endParaRPr lang="sv-SE" sz="5600" dirty="0" smtClean="0">
              <a:solidFill>
                <a:srgbClr val="C00000"/>
              </a:solidFill>
            </a:endParaRPr>
          </a:p>
          <a:p>
            <a:r>
              <a:rPr lang="sv-SE" sz="5600" dirty="0" smtClean="0">
                <a:hlinkClick r:id="rId7"/>
              </a:rPr>
              <a:t>SPSD/M</a:t>
            </a:r>
            <a:endParaRPr lang="sv-SE" sz="5600" dirty="0" smtClean="0"/>
          </a:p>
          <a:p>
            <a:r>
              <a:rPr lang="en-US" sz="5600" dirty="0" smtClean="0"/>
              <a:t>Static tax-benefit model for Canada. </a:t>
            </a:r>
            <a:r>
              <a:rPr lang="sv-SE" sz="5600" i="1" dirty="0" err="1" smtClean="0">
                <a:solidFill>
                  <a:srgbClr val="C00000"/>
                </a:solidFill>
              </a:rPr>
              <a:t>Statistics</a:t>
            </a:r>
            <a:r>
              <a:rPr lang="sv-SE" sz="5600" i="1" dirty="0" smtClean="0">
                <a:solidFill>
                  <a:srgbClr val="C00000"/>
                </a:solidFill>
              </a:rPr>
              <a:t> Canada</a:t>
            </a:r>
            <a:endParaRPr lang="sv-SE" sz="5600" dirty="0" smtClean="0">
              <a:solidFill>
                <a:srgbClr val="C00000"/>
              </a:solidFill>
            </a:endParaRPr>
          </a:p>
          <a:p>
            <a:r>
              <a:rPr lang="sv-SE" sz="5600" dirty="0" smtClean="0">
                <a:hlinkClick r:id="rId8"/>
              </a:rPr>
              <a:t>SSS</a:t>
            </a:r>
            <a:endParaRPr lang="sv-SE" sz="5600" dirty="0" smtClean="0"/>
          </a:p>
          <a:p>
            <a:r>
              <a:rPr lang="en-US" sz="5600" dirty="0" smtClean="0"/>
              <a:t>Static tax-benefit model for the US. </a:t>
            </a:r>
            <a:r>
              <a:rPr lang="sv-SE" sz="5600" i="1" dirty="0" smtClean="0">
                <a:solidFill>
                  <a:srgbClr val="C00000"/>
                </a:solidFill>
              </a:rPr>
              <a:t>Social &amp; </a:t>
            </a:r>
            <a:r>
              <a:rPr lang="sv-SE" sz="5600" i="1" dirty="0" err="1" smtClean="0">
                <a:solidFill>
                  <a:srgbClr val="C00000"/>
                </a:solidFill>
              </a:rPr>
              <a:t>Scientific</a:t>
            </a:r>
            <a:r>
              <a:rPr lang="sv-SE" sz="5600" i="1" dirty="0" smtClean="0">
                <a:solidFill>
                  <a:srgbClr val="C00000"/>
                </a:solidFill>
              </a:rPr>
              <a:t> Systems Inc</a:t>
            </a:r>
            <a:r>
              <a:rPr lang="sv-SE" sz="5600" i="1" dirty="0" smtClean="0"/>
              <a:t>.</a:t>
            </a:r>
            <a:endParaRPr lang="sv-SE" sz="5600" dirty="0" smtClean="0"/>
          </a:p>
          <a:p>
            <a:r>
              <a:rPr lang="sv-SE" sz="5600" dirty="0" smtClean="0">
                <a:hlinkClick r:id="rId9"/>
              </a:rPr>
              <a:t>STATION</a:t>
            </a:r>
            <a:endParaRPr lang="sv-SE" sz="5600" dirty="0" smtClean="0"/>
          </a:p>
          <a:p>
            <a:r>
              <a:rPr lang="en-US" sz="5600" dirty="0" smtClean="0"/>
              <a:t>Static tax-</a:t>
            </a:r>
            <a:r>
              <a:rPr lang="en-US" sz="5600" dirty="0" err="1" smtClean="0"/>
              <a:t>beneift</a:t>
            </a:r>
            <a:r>
              <a:rPr lang="en-US" sz="5600" dirty="0" smtClean="0"/>
              <a:t> model for Belgium. </a:t>
            </a:r>
            <a:r>
              <a:rPr lang="en-US" sz="5600" i="1" dirty="0" smtClean="0">
                <a:solidFill>
                  <a:srgbClr val="C00000"/>
                </a:solidFill>
              </a:rPr>
              <a:t>Centre for Social Policy, Antwerp University</a:t>
            </a:r>
            <a:endParaRPr lang="sv-SE" sz="5600" dirty="0" smtClean="0">
              <a:solidFill>
                <a:srgbClr val="C00000"/>
              </a:solidFill>
            </a:endParaRPr>
          </a:p>
          <a:p>
            <a:r>
              <a:rPr lang="sv-SE" sz="5600" dirty="0" smtClean="0">
                <a:hlinkClick r:id="rId10"/>
              </a:rPr>
              <a:t>STINMOD</a:t>
            </a:r>
            <a:endParaRPr lang="sv-SE" sz="5600" dirty="0" smtClean="0"/>
          </a:p>
          <a:p>
            <a:r>
              <a:rPr lang="en-US" sz="5600" dirty="0" smtClean="0"/>
              <a:t>Static tax-</a:t>
            </a:r>
            <a:r>
              <a:rPr lang="en-US" sz="5600" dirty="0" err="1" smtClean="0"/>
              <a:t>beneift</a:t>
            </a:r>
            <a:r>
              <a:rPr lang="en-US" sz="5600" dirty="0" smtClean="0"/>
              <a:t> model for Australia. </a:t>
            </a:r>
            <a:r>
              <a:rPr lang="sv-SE" sz="5600" i="1" dirty="0" smtClean="0">
                <a:solidFill>
                  <a:srgbClr val="C00000"/>
                </a:solidFill>
              </a:rPr>
              <a:t>NATSEM, University of Canberra</a:t>
            </a:r>
            <a:endParaRPr lang="sv-SE" sz="5600" dirty="0" smtClean="0">
              <a:solidFill>
                <a:srgbClr val="C00000"/>
              </a:solidFill>
            </a:endParaRPr>
          </a:p>
          <a:p>
            <a:r>
              <a:rPr lang="sv-SE" sz="5600" dirty="0" smtClean="0">
                <a:hlinkClick r:id="rId11"/>
              </a:rPr>
              <a:t>TRIM</a:t>
            </a:r>
            <a:endParaRPr lang="sv-SE" sz="5600" dirty="0" smtClean="0"/>
          </a:p>
          <a:p>
            <a:r>
              <a:rPr lang="en-US" sz="5600" dirty="0" smtClean="0"/>
              <a:t>Static tax-benefit model for the US. </a:t>
            </a:r>
            <a:r>
              <a:rPr lang="sv-SE" sz="5600" i="1" dirty="0" smtClean="0">
                <a:solidFill>
                  <a:srgbClr val="C00000"/>
                </a:solidFill>
              </a:rPr>
              <a:t>The Urban </a:t>
            </a:r>
            <a:r>
              <a:rPr lang="sv-SE" sz="5600" i="1" dirty="0" err="1" smtClean="0">
                <a:solidFill>
                  <a:srgbClr val="C00000"/>
                </a:solidFill>
              </a:rPr>
              <a:t>Institute</a:t>
            </a:r>
            <a:endParaRPr lang="sv-SE" sz="5600" dirty="0" smtClean="0">
              <a:solidFill>
                <a:srgbClr val="C00000"/>
              </a:solidFill>
            </a:endParaRPr>
          </a:p>
          <a:p>
            <a:r>
              <a:rPr lang="sv-SE" sz="5600" dirty="0" err="1" smtClean="0">
                <a:hlinkClick r:id="rId12"/>
              </a:rPr>
              <a:t>Virtual</a:t>
            </a:r>
            <a:r>
              <a:rPr lang="sv-SE" sz="5600" dirty="0" smtClean="0">
                <a:hlinkClick r:id="rId12"/>
              </a:rPr>
              <a:t> </a:t>
            </a:r>
            <a:r>
              <a:rPr lang="sv-SE" sz="5600" dirty="0" err="1" smtClean="0">
                <a:hlinkClick r:id="rId12"/>
              </a:rPr>
              <a:t>Economy</a:t>
            </a:r>
            <a:r>
              <a:rPr lang="sv-SE" sz="5600" dirty="0" smtClean="0">
                <a:hlinkClick r:id="rId12"/>
              </a:rPr>
              <a:t> </a:t>
            </a:r>
            <a:endParaRPr lang="sv-SE" sz="5600" dirty="0" smtClean="0"/>
          </a:p>
          <a:p>
            <a:r>
              <a:rPr lang="en-US" sz="5600" dirty="0" smtClean="0"/>
              <a:t>A cut-down online version of the static tax-benefit model TAXBEN for UK. </a:t>
            </a:r>
            <a:r>
              <a:rPr lang="sv-SE" sz="5600" i="1" dirty="0" err="1" smtClean="0">
                <a:solidFill>
                  <a:srgbClr val="C00000"/>
                </a:solidFill>
              </a:rPr>
              <a:t>Biz/ed</a:t>
            </a:r>
            <a:r>
              <a:rPr lang="sv-SE" sz="5600" i="1" dirty="0" smtClean="0">
                <a:solidFill>
                  <a:srgbClr val="C00000"/>
                </a:solidFill>
              </a:rPr>
              <a:t> &amp; </a:t>
            </a:r>
            <a:r>
              <a:rPr lang="sv-SE" sz="5600" i="1" dirty="0" err="1" smtClean="0">
                <a:solidFill>
                  <a:srgbClr val="C00000"/>
                </a:solidFill>
              </a:rPr>
              <a:t>Institute</a:t>
            </a:r>
            <a:r>
              <a:rPr lang="sv-SE" sz="5600" i="1" dirty="0" smtClean="0">
                <a:solidFill>
                  <a:srgbClr val="C00000"/>
                </a:solidFill>
              </a:rPr>
              <a:t> for </a:t>
            </a:r>
            <a:r>
              <a:rPr lang="sv-SE" sz="5600" i="1" dirty="0" err="1" smtClean="0">
                <a:solidFill>
                  <a:srgbClr val="C00000"/>
                </a:solidFill>
              </a:rPr>
              <a:t>Fiscal</a:t>
            </a:r>
            <a:r>
              <a:rPr lang="sv-SE" sz="5600" i="1" dirty="0" smtClean="0">
                <a:solidFill>
                  <a:srgbClr val="C00000"/>
                </a:solidFill>
              </a:rPr>
              <a:t> Studies</a:t>
            </a:r>
            <a:endParaRPr lang="sv-SE" sz="5600" dirty="0" smtClean="0">
              <a:solidFill>
                <a:srgbClr val="C00000"/>
              </a:solidFill>
            </a:endParaRPr>
          </a:p>
          <a:p>
            <a:pPr>
              <a:buNone/>
            </a:pPr>
            <a:endParaRPr lang="sv-S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r>
              <a:rPr lang="sv-SE" sz="3600" dirty="0" smtClean="0"/>
              <a:t>Internationella erfarenheter</a:t>
            </a:r>
            <a:endParaRPr lang="sv-SE" sz="3600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>
            <a:noAutofit/>
          </a:bodyPr>
          <a:lstStyle/>
          <a:p>
            <a:r>
              <a:rPr lang="sv-SE" sz="1400" b="1" dirty="0" err="1" smtClean="0"/>
              <a:t>Dynamic</a:t>
            </a:r>
            <a:r>
              <a:rPr lang="sv-SE" sz="1400" b="1" dirty="0" smtClean="0"/>
              <a:t> </a:t>
            </a:r>
            <a:r>
              <a:rPr lang="sv-SE" sz="1400" b="1" dirty="0" err="1" smtClean="0"/>
              <a:t>Models</a:t>
            </a:r>
            <a:endParaRPr lang="sv-SE" sz="1400" dirty="0" smtClean="0"/>
          </a:p>
          <a:p>
            <a:r>
              <a:rPr lang="sv-SE" sz="1400" dirty="0" smtClean="0">
                <a:hlinkClick r:id="rId2"/>
              </a:rPr>
              <a:t>APPSIM</a:t>
            </a:r>
            <a:endParaRPr lang="sv-SE" sz="1400" dirty="0" smtClean="0"/>
          </a:p>
          <a:p>
            <a:r>
              <a:rPr lang="en-US" sz="1400" dirty="0" smtClean="0"/>
              <a:t>Dynamic social/fiscal policy model for ageing populations. </a:t>
            </a:r>
            <a:r>
              <a:rPr lang="sv-SE" sz="1400" i="1" dirty="0" smtClean="0">
                <a:solidFill>
                  <a:srgbClr val="C00000"/>
                </a:solidFill>
              </a:rPr>
              <a:t>NATSEM, University of Canberra</a:t>
            </a:r>
            <a:r>
              <a:rPr lang="sv-SE" sz="1400" dirty="0" smtClean="0"/>
              <a:t>.</a:t>
            </a:r>
          </a:p>
          <a:p>
            <a:r>
              <a:rPr lang="sv-SE" sz="1400" dirty="0" smtClean="0">
                <a:hlinkClick r:id="rId3"/>
              </a:rPr>
              <a:t>CBOLT</a:t>
            </a:r>
            <a:endParaRPr lang="sv-SE" sz="1400" dirty="0" smtClean="0"/>
          </a:p>
          <a:p>
            <a:r>
              <a:rPr lang="en-US" sz="1400" dirty="0" smtClean="0"/>
              <a:t>Dynamic tax-benefit model for US, embedded in macroeconomic model. </a:t>
            </a:r>
            <a:r>
              <a:rPr lang="sv-SE" sz="1400" i="1" dirty="0" smtClean="0">
                <a:solidFill>
                  <a:srgbClr val="C00000"/>
                </a:solidFill>
              </a:rPr>
              <a:t>Congress Budget Office</a:t>
            </a:r>
            <a:r>
              <a:rPr lang="sv-SE" sz="1400" dirty="0" smtClean="0"/>
              <a:t>.</a:t>
            </a:r>
          </a:p>
          <a:p>
            <a:r>
              <a:rPr lang="sv-SE" sz="1400" dirty="0" smtClean="0">
                <a:hlinkClick r:id="rId4"/>
              </a:rPr>
              <a:t>CORSIM</a:t>
            </a:r>
            <a:endParaRPr lang="sv-SE" sz="1400" dirty="0" smtClean="0"/>
          </a:p>
          <a:p>
            <a:r>
              <a:rPr lang="en-US" sz="1400" dirty="0" smtClean="0"/>
              <a:t>Dynamic tax-benefit &amp; wealth creation model. </a:t>
            </a:r>
            <a:r>
              <a:rPr lang="sv-SE" sz="1400" i="1" dirty="0" err="1" smtClean="0">
                <a:solidFill>
                  <a:srgbClr val="C00000"/>
                </a:solidFill>
              </a:rPr>
              <a:t>Strategic</a:t>
            </a:r>
            <a:r>
              <a:rPr lang="sv-SE" sz="1400" i="1" dirty="0" smtClean="0">
                <a:solidFill>
                  <a:srgbClr val="C00000"/>
                </a:solidFill>
              </a:rPr>
              <a:t> </a:t>
            </a:r>
            <a:r>
              <a:rPr lang="sv-SE" sz="1400" i="1" dirty="0" err="1" smtClean="0">
                <a:solidFill>
                  <a:srgbClr val="C00000"/>
                </a:solidFill>
              </a:rPr>
              <a:t>Forecasting</a:t>
            </a:r>
            <a:r>
              <a:rPr lang="sv-SE" sz="1400" dirty="0" smtClean="0"/>
              <a:t>.</a:t>
            </a:r>
          </a:p>
          <a:p>
            <a:r>
              <a:rPr lang="sv-SE" sz="1400" dirty="0" smtClean="0">
                <a:hlinkClick r:id="rId5"/>
              </a:rPr>
              <a:t>DYNASIM</a:t>
            </a:r>
            <a:endParaRPr lang="sv-SE" sz="1400" dirty="0" smtClean="0"/>
          </a:p>
          <a:p>
            <a:r>
              <a:rPr lang="en-US" sz="1400" dirty="0" smtClean="0"/>
              <a:t>Dynamic tax-benefit &amp; wealth creation model. </a:t>
            </a:r>
            <a:r>
              <a:rPr lang="sv-SE" sz="1400" i="1" dirty="0" smtClean="0">
                <a:solidFill>
                  <a:srgbClr val="C00000"/>
                </a:solidFill>
              </a:rPr>
              <a:t>Urban </a:t>
            </a:r>
            <a:r>
              <a:rPr lang="sv-SE" sz="1400" i="1" dirty="0" err="1" smtClean="0">
                <a:solidFill>
                  <a:srgbClr val="C00000"/>
                </a:solidFill>
              </a:rPr>
              <a:t>Insititute</a:t>
            </a:r>
            <a:r>
              <a:rPr lang="sv-SE" sz="1400" dirty="0" smtClean="0"/>
              <a:t>.</a:t>
            </a:r>
          </a:p>
          <a:p>
            <a:r>
              <a:rPr lang="sv-SE" sz="1400" dirty="0" smtClean="0">
                <a:hlinkClick r:id="rId6"/>
              </a:rPr>
              <a:t>GEMINI</a:t>
            </a:r>
            <a:endParaRPr lang="sv-SE" sz="1400" dirty="0" smtClean="0"/>
          </a:p>
          <a:p>
            <a:r>
              <a:rPr lang="en-US" sz="1400" dirty="0" smtClean="0"/>
              <a:t>Dynamic cohort social security model </a:t>
            </a:r>
            <a:r>
              <a:rPr lang="en-US" sz="1400" i="1" dirty="0" smtClean="0">
                <a:solidFill>
                  <a:srgbClr val="C00000"/>
                </a:solidFill>
              </a:rPr>
              <a:t>Policy Simulation Group, United States </a:t>
            </a:r>
            <a:endParaRPr lang="sv-SE" sz="1400" dirty="0" smtClean="0">
              <a:solidFill>
                <a:srgbClr val="C00000"/>
              </a:solidFill>
            </a:endParaRPr>
          </a:p>
          <a:p>
            <a:r>
              <a:rPr lang="sv-SE" sz="1400" dirty="0" smtClean="0">
                <a:hlinkClick r:id="rId7"/>
              </a:rPr>
              <a:t>PENSIM</a:t>
            </a:r>
            <a:endParaRPr lang="sv-SE" sz="1400" dirty="0" smtClean="0"/>
          </a:p>
          <a:p>
            <a:r>
              <a:rPr lang="en-US" sz="1400" dirty="0" smtClean="0"/>
              <a:t>Dynamic pension model </a:t>
            </a:r>
            <a:r>
              <a:rPr lang="en-US" sz="1400" i="1" dirty="0" smtClean="0">
                <a:solidFill>
                  <a:srgbClr val="C00000"/>
                </a:solidFill>
              </a:rPr>
              <a:t>Policy Simulation Group, United States </a:t>
            </a:r>
            <a:endParaRPr lang="sv-SE" sz="1400" dirty="0" smtClean="0">
              <a:solidFill>
                <a:srgbClr val="C00000"/>
              </a:solidFill>
            </a:endParaRPr>
          </a:p>
          <a:p>
            <a:r>
              <a:rPr lang="sv-SE" sz="1400" dirty="0" smtClean="0">
                <a:hlinkClick r:id="rId8"/>
              </a:rPr>
              <a:t>JJS</a:t>
            </a:r>
            <a:endParaRPr lang="sv-SE" sz="1400" dirty="0" smtClean="0"/>
          </a:p>
          <a:p>
            <a:r>
              <a:rPr lang="en-US" sz="1400" dirty="0" smtClean="0"/>
              <a:t>Dynamic model of the Australian Juvenile Justice System. </a:t>
            </a:r>
            <a:r>
              <a:rPr lang="en-US" sz="1400" i="1" dirty="0" smtClean="0">
                <a:solidFill>
                  <a:srgbClr val="C00000"/>
                </a:solidFill>
              </a:rPr>
              <a:t>Justice </a:t>
            </a:r>
            <a:r>
              <a:rPr lang="en-US" sz="1400" i="1" dirty="0" err="1" smtClean="0">
                <a:solidFill>
                  <a:srgbClr val="C00000"/>
                </a:solidFill>
              </a:rPr>
              <a:t>Modelling@Griffith</a:t>
            </a:r>
            <a:r>
              <a:rPr lang="en-US" sz="1400" i="1" dirty="0" smtClean="0">
                <a:solidFill>
                  <a:srgbClr val="C00000"/>
                </a:solidFill>
              </a:rPr>
              <a:t>, Griffith University</a:t>
            </a:r>
            <a:r>
              <a:rPr lang="en-US" sz="1400" dirty="0" smtClean="0"/>
              <a:t>.</a:t>
            </a:r>
            <a:endParaRPr lang="sv-SE" sz="1400" dirty="0" smtClean="0"/>
          </a:p>
          <a:p>
            <a:r>
              <a:rPr lang="sv-SE" sz="1400" dirty="0" err="1" smtClean="0">
                <a:hlinkClick r:id="rId9"/>
              </a:rPr>
              <a:t>LifePaths</a:t>
            </a:r>
            <a:endParaRPr lang="sv-SE" sz="1400" dirty="0" smtClean="0"/>
          </a:p>
          <a:p>
            <a:r>
              <a:rPr lang="en-US" sz="1400" dirty="0" smtClean="0"/>
              <a:t>Dynamic tax-benefit model for Canada. </a:t>
            </a:r>
            <a:r>
              <a:rPr lang="sv-SE" sz="1400" i="1" dirty="0" err="1" smtClean="0">
                <a:solidFill>
                  <a:srgbClr val="C00000"/>
                </a:solidFill>
              </a:rPr>
              <a:t>Statistics</a:t>
            </a:r>
            <a:r>
              <a:rPr lang="sv-SE" sz="1400" i="1" dirty="0" smtClean="0">
                <a:solidFill>
                  <a:srgbClr val="C00000"/>
                </a:solidFill>
              </a:rPr>
              <a:t> Canada</a:t>
            </a:r>
            <a:endParaRPr lang="sv-SE" sz="1400" dirty="0" smtClean="0">
              <a:solidFill>
                <a:srgbClr val="C00000"/>
              </a:solidFill>
            </a:endParaRPr>
          </a:p>
          <a:p>
            <a:r>
              <a:rPr lang="sv-SE" sz="1400" dirty="0" smtClean="0">
                <a:hlinkClick r:id="rId10"/>
              </a:rPr>
              <a:t>MINT</a:t>
            </a:r>
            <a:endParaRPr lang="sv-SE" sz="1400" dirty="0" smtClean="0"/>
          </a:p>
          <a:p>
            <a:r>
              <a:rPr lang="en-US" sz="1400" dirty="0" smtClean="0"/>
              <a:t>Dynamic retirement income model for US. </a:t>
            </a:r>
            <a:r>
              <a:rPr lang="sv-SE" sz="1400" i="1" dirty="0" smtClean="0">
                <a:solidFill>
                  <a:srgbClr val="C00000"/>
                </a:solidFill>
              </a:rPr>
              <a:t>Social </a:t>
            </a:r>
            <a:r>
              <a:rPr lang="sv-SE" sz="1400" i="1" dirty="0" err="1" smtClean="0">
                <a:solidFill>
                  <a:srgbClr val="C00000"/>
                </a:solidFill>
              </a:rPr>
              <a:t>Security</a:t>
            </a:r>
            <a:r>
              <a:rPr lang="sv-SE" sz="1400" i="1" dirty="0" smtClean="0">
                <a:solidFill>
                  <a:srgbClr val="C00000"/>
                </a:solidFill>
              </a:rPr>
              <a:t> Administration</a:t>
            </a:r>
            <a:endParaRPr lang="sv-SE" sz="1400" dirty="0" smtClean="0">
              <a:solidFill>
                <a:srgbClr val="C00000"/>
              </a:solidFill>
            </a:endParaRPr>
          </a:p>
          <a:p>
            <a:pPr>
              <a:buNone/>
            </a:pPr>
            <a:endParaRPr lang="sv-SE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sv-SE" sz="3600" dirty="0" smtClean="0"/>
              <a:t>Internationella erfarenheter</a:t>
            </a:r>
            <a:endParaRPr lang="sv-SE" sz="3600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sv-SE" b="1" dirty="0" err="1" smtClean="0">
                <a:hlinkClick r:id="rId2"/>
              </a:rPr>
              <a:t>Dynamic</a:t>
            </a:r>
            <a:r>
              <a:rPr lang="sv-SE" b="1" dirty="0" smtClean="0">
                <a:hlinkClick r:id="rId2"/>
              </a:rPr>
              <a:t> </a:t>
            </a:r>
            <a:r>
              <a:rPr lang="sv-SE" b="1" dirty="0" err="1" smtClean="0">
                <a:hlinkClick r:id="rId2"/>
              </a:rPr>
              <a:t>Models</a:t>
            </a:r>
            <a:r>
              <a:rPr lang="sv-SE" b="1" dirty="0" smtClean="0">
                <a:hlinkClick r:id="rId2"/>
              </a:rPr>
              <a:t> </a:t>
            </a:r>
            <a:r>
              <a:rPr lang="sv-SE" b="1" dirty="0" err="1" smtClean="0">
                <a:hlinkClick r:id="rId2"/>
              </a:rPr>
              <a:t>cont</a:t>
            </a:r>
            <a:r>
              <a:rPr lang="sv-SE" b="1" dirty="0" smtClean="0">
                <a:hlinkClick r:id="rId2"/>
              </a:rPr>
              <a:t>.</a:t>
            </a:r>
          </a:p>
          <a:p>
            <a:pPr>
              <a:buNone/>
            </a:pPr>
            <a:endParaRPr lang="sv-SE" b="1" dirty="0" smtClean="0">
              <a:hlinkClick r:id="rId2"/>
            </a:endParaRPr>
          </a:p>
          <a:p>
            <a:r>
              <a:rPr lang="sv-SE" dirty="0" smtClean="0">
                <a:hlinkClick r:id="rId2"/>
              </a:rPr>
              <a:t>POHEM</a:t>
            </a:r>
            <a:endParaRPr lang="sv-SE" dirty="0" smtClean="0"/>
          </a:p>
          <a:p>
            <a:r>
              <a:rPr lang="en-US" dirty="0" smtClean="0"/>
              <a:t>Dynamic health model for Canada. </a:t>
            </a:r>
            <a:r>
              <a:rPr lang="sv-SE" i="1" dirty="0" err="1" smtClean="0">
                <a:solidFill>
                  <a:srgbClr val="C00000"/>
                </a:solidFill>
              </a:rPr>
              <a:t>Statistics</a:t>
            </a:r>
            <a:r>
              <a:rPr lang="sv-SE" i="1" dirty="0" smtClean="0">
                <a:solidFill>
                  <a:srgbClr val="C00000"/>
                </a:solidFill>
              </a:rPr>
              <a:t> Canada</a:t>
            </a:r>
            <a:endParaRPr lang="sv-SE" dirty="0" smtClean="0">
              <a:solidFill>
                <a:srgbClr val="C00000"/>
              </a:solidFill>
            </a:endParaRPr>
          </a:p>
          <a:p>
            <a:r>
              <a:rPr lang="sv-SE" dirty="0" smtClean="0">
                <a:hlinkClick r:id="rId3"/>
              </a:rPr>
              <a:t>POLISIM</a:t>
            </a:r>
            <a:endParaRPr lang="sv-SE" dirty="0" smtClean="0"/>
          </a:p>
          <a:p>
            <a:r>
              <a:rPr lang="en-US" dirty="0" smtClean="0"/>
              <a:t>Dynamic tax-benefit and wealth creation model for US. </a:t>
            </a:r>
            <a:r>
              <a:rPr lang="en-US" i="1" dirty="0" smtClean="0">
                <a:solidFill>
                  <a:srgbClr val="C00000"/>
                </a:solidFill>
              </a:rPr>
              <a:t>Social Security Administration/Urban Institute</a:t>
            </a:r>
            <a:endParaRPr lang="sv-SE" dirty="0" smtClean="0">
              <a:solidFill>
                <a:srgbClr val="C00000"/>
              </a:solidFill>
            </a:endParaRPr>
          </a:p>
          <a:p>
            <a:r>
              <a:rPr lang="sv-SE" dirty="0" smtClean="0">
                <a:hlinkClick r:id="rId4"/>
              </a:rPr>
              <a:t>SAGEMOD</a:t>
            </a:r>
            <a:endParaRPr lang="sv-SE" dirty="0" smtClean="0"/>
          </a:p>
          <a:p>
            <a:r>
              <a:rPr lang="en-US" dirty="0" smtClean="0"/>
              <a:t>Dynamic demographic/tax model for UK. </a:t>
            </a:r>
            <a:r>
              <a:rPr lang="en-US" i="1" dirty="0" smtClean="0">
                <a:solidFill>
                  <a:srgbClr val="C00000"/>
                </a:solidFill>
              </a:rPr>
              <a:t>London School of Economics/Kings College London</a:t>
            </a:r>
            <a:endParaRPr lang="sv-SE" dirty="0" smtClean="0">
              <a:solidFill>
                <a:srgbClr val="C00000"/>
              </a:solidFill>
            </a:endParaRPr>
          </a:p>
          <a:p>
            <a:r>
              <a:rPr lang="sv-SE" dirty="0" smtClean="0">
                <a:hlinkClick r:id="rId5"/>
              </a:rPr>
              <a:t>SESIM</a:t>
            </a:r>
            <a:endParaRPr lang="sv-SE" dirty="0" smtClean="0"/>
          </a:p>
          <a:p>
            <a:r>
              <a:rPr lang="en-US" dirty="0" smtClean="0"/>
              <a:t>Dynamic pensions model for Sweden. </a:t>
            </a:r>
            <a:r>
              <a:rPr lang="sv-SE" i="1" dirty="0" err="1" smtClean="0">
                <a:solidFill>
                  <a:srgbClr val="C00000"/>
                </a:solidFill>
              </a:rPr>
              <a:t>Ministry</a:t>
            </a:r>
            <a:r>
              <a:rPr lang="sv-SE" i="1" dirty="0" smtClean="0">
                <a:solidFill>
                  <a:srgbClr val="C00000"/>
                </a:solidFill>
              </a:rPr>
              <a:t> of </a:t>
            </a:r>
            <a:r>
              <a:rPr lang="sv-SE" i="1" dirty="0" err="1" smtClean="0">
                <a:solidFill>
                  <a:srgbClr val="C00000"/>
                </a:solidFill>
              </a:rPr>
              <a:t>Finance</a:t>
            </a:r>
            <a:endParaRPr lang="sv-SE" dirty="0" smtClean="0">
              <a:solidFill>
                <a:srgbClr val="C00000"/>
              </a:solidFill>
            </a:endParaRPr>
          </a:p>
          <a:p>
            <a:r>
              <a:rPr lang="sv-SE" dirty="0" smtClean="0">
                <a:hlinkClick r:id="rId6"/>
              </a:rPr>
              <a:t>SOCSIM</a:t>
            </a:r>
            <a:endParaRPr lang="sv-SE" dirty="0" smtClean="0"/>
          </a:p>
          <a:p>
            <a:r>
              <a:rPr lang="en-US" dirty="0" smtClean="0"/>
              <a:t>Dynamic kinship model. </a:t>
            </a:r>
            <a:r>
              <a:rPr lang="en-US" i="1" dirty="0" smtClean="0"/>
              <a:t>Prof. Kenneth W. </a:t>
            </a:r>
            <a:r>
              <a:rPr lang="en-US" i="1" dirty="0" err="1" smtClean="0"/>
              <a:t>Wachter</a:t>
            </a:r>
            <a:r>
              <a:rPr lang="en-US" i="1" dirty="0" smtClean="0"/>
              <a:t>, </a:t>
            </a:r>
            <a:r>
              <a:rPr lang="en-US" i="1" dirty="0" smtClean="0">
                <a:solidFill>
                  <a:srgbClr val="C00000"/>
                </a:solidFill>
              </a:rPr>
              <a:t>Department of Demography, University of California Berkeley </a:t>
            </a:r>
            <a:endParaRPr lang="sv-SE" dirty="0" smtClean="0">
              <a:solidFill>
                <a:srgbClr val="C00000"/>
              </a:solidFill>
            </a:endParaRPr>
          </a:p>
          <a:p>
            <a:r>
              <a:rPr lang="sv-SE" dirty="0" smtClean="0">
                <a:hlinkClick r:id="rId7"/>
              </a:rPr>
              <a:t>SSASSIM</a:t>
            </a:r>
            <a:endParaRPr lang="sv-SE" dirty="0" smtClean="0"/>
          </a:p>
          <a:p>
            <a:r>
              <a:rPr lang="en-US" dirty="0" smtClean="0"/>
              <a:t>Dynamic cohort demographic and </a:t>
            </a:r>
            <a:r>
              <a:rPr lang="en-US" dirty="0" err="1" smtClean="0"/>
              <a:t>labour</a:t>
            </a:r>
            <a:r>
              <a:rPr lang="en-US" dirty="0" smtClean="0"/>
              <a:t> model </a:t>
            </a:r>
            <a:r>
              <a:rPr lang="en-US" i="1" dirty="0" smtClean="0">
                <a:solidFill>
                  <a:srgbClr val="C00000"/>
                </a:solidFill>
              </a:rPr>
              <a:t>Policy Simulation Group, United States </a:t>
            </a:r>
            <a:endParaRPr lang="sv-SE" dirty="0" smtClean="0">
              <a:solidFill>
                <a:srgbClr val="C00000"/>
              </a:solidFill>
            </a:endParaRPr>
          </a:p>
          <a:p>
            <a:r>
              <a:rPr lang="sv-SE" dirty="0" smtClean="0">
                <a:hlinkClick r:id="rId8"/>
              </a:rPr>
              <a:t>SVERIGE</a:t>
            </a:r>
            <a:endParaRPr lang="sv-SE" dirty="0" smtClean="0"/>
          </a:p>
          <a:p>
            <a:r>
              <a:rPr lang="en-US" dirty="0" smtClean="0"/>
              <a:t>Dynamic spatial demographic/wealth model for Sweden. </a:t>
            </a:r>
            <a:r>
              <a:rPr lang="sv-SE" i="1" dirty="0" smtClean="0">
                <a:solidFill>
                  <a:srgbClr val="C00000"/>
                </a:solidFill>
              </a:rPr>
              <a:t>Spatial </a:t>
            </a:r>
            <a:r>
              <a:rPr lang="sv-SE" i="1" dirty="0" err="1" smtClean="0">
                <a:solidFill>
                  <a:srgbClr val="C00000"/>
                </a:solidFill>
              </a:rPr>
              <a:t>Modelling</a:t>
            </a:r>
            <a:r>
              <a:rPr lang="sv-SE" i="1" dirty="0" smtClean="0">
                <a:solidFill>
                  <a:srgbClr val="C00000"/>
                </a:solidFill>
              </a:rPr>
              <a:t> Centre, Umeå University</a:t>
            </a:r>
            <a:endParaRPr lang="sv-SE" dirty="0" smtClean="0">
              <a:solidFill>
                <a:srgbClr val="C00000"/>
              </a:solidFill>
            </a:endParaRPr>
          </a:p>
          <a:p>
            <a:r>
              <a:rPr lang="sv-SE" dirty="0" smtClean="0">
                <a:hlinkClick r:id="rId9"/>
              </a:rPr>
              <a:t>URBANSIM</a:t>
            </a:r>
            <a:endParaRPr lang="sv-SE" dirty="0" smtClean="0"/>
          </a:p>
          <a:p>
            <a:r>
              <a:rPr lang="en-US" dirty="0" smtClean="0"/>
              <a:t>Dynamic model of urban development. </a:t>
            </a:r>
            <a:r>
              <a:rPr lang="en-US" i="1" dirty="0" smtClean="0">
                <a:solidFill>
                  <a:srgbClr val="C00000"/>
                </a:solidFill>
              </a:rPr>
              <a:t>Center for Urban Simulation and Policy Analysis, University of Washington</a:t>
            </a:r>
            <a:endParaRPr lang="sv-SE" dirty="0" smtClean="0">
              <a:solidFill>
                <a:srgbClr val="C00000"/>
              </a:solidFill>
            </a:endParaRPr>
          </a:p>
          <a:p>
            <a:pPr>
              <a:buNone/>
            </a:pPr>
            <a:endParaRPr lang="sv-S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sv-SE" sz="3600" dirty="0" smtClean="0"/>
              <a:t>Internationella erfarenheter</a:t>
            </a:r>
            <a:endParaRPr lang="sv-SE" sz="3600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en-US" sz="6400" b="1" dirty="0" smtClean="0"/>
              <a:t>Traffic-based models </a:t>
            </a:r>
            <a:r>
              <a:rPr lang="en-US" sz="6400" dirty="0" smtClean="0"/>
              <a:t/>
            </a:r>
            <a:br>
              <a:rPr lang="en-US" sz="6400" dirty="0" smtClean="0"/>
            </a:br>
            <a:r>
              <a:rPr lang="en-US" sz="6400" dirty="0" smtClean="0"/>
              <a:t/>
            </a:r>
            <a:br>
              <a:rPr lang="en-US" sz="6400" dirty="0" smtClean="0"/>
            </a:br>
            <a:r>
              <a:rPr lang="sv-SE" sz="6400" dirty="0" smtClean="0">
                <a:hlinkClick r:id="rId2"/>
              </a:rPr>
              <a:t>AIMSUN</a:t>
            </a:r>
            <a:endParaRPr lang="sv-SE" sz="6400" dirty="0" smtClean="0"/>
          </a:p>
          <a:p>
            <a:r>
              <a:rPr lang="en-US" sz="6400" dirty="0" smtClean="0"/>
              <a:t>UK traffic </a:t>
            </a:r>
            <a:r>
              <a:rPr lang="en-US" sz="6400" dirty="0" err="1" smtClean="0"/>
              <a:t>microsimulation</a:t>
            </a:r>
            <a:r>
              <a:rPr lang="en-US" sz="6400" dirty="0" smtClean="0"/>
              <a:t> model </a:t>
            </a:r>
            <a:r>
              <a:rPr lang="en-US" sz="6400" i="1" dirty="0" smtClean="0">
                <a:solidFill>
                  <a:srgbClr val="C00000"/>
                </a:solidFill>
              </a:rPr>
              <a:t>Transport Simulation Systems </a:t>
            </a:r>
            <a:endParaRPr lang="sv-SE" sz="6400" dirty="0" smtClean="0">
              <a:solidFill>
                <a:srgbClr val="C00000"/>
              </a:solidFill>
            </a:endParaRPr>
          </a:p>
          <a:p>
            <a:r>
              <a:rPr lang="sv-SE" sz="6400" dirty="0" smtClean="0">
                <a:hlinkClick r:id="rId3"/>
              </a:rPr>
              <a:t>CORSIM</a:t>
            </a:r>
            <a:endParaRPr lang="sv-SE" sz="6400" dirty="0" smtClean="0"/>
          </a:p>
          <a:p>
            <a:r>
              <a:rPr lang="en-US" sz="6400" dirty="0" smtClean="0"/>
              <a:t>US Surface street and Freeway traffic </a:t>
            </a:r>
            <a:r>
              <a:rPr lang="en-US" sz="6400" dirty="0" err="1" smtClean="0"/>
              <a:t>microsimulation</a:t>
            </a:r>
            <a:r>
              <a:rPr lang="en-US" sz="6400" dirty="0" smtClean="0"/>
              <a:t> model </a:t>
            </a:r>
            <a:r>
              <a:rPr lang="en-US" sz="6400" i="1" dirty="0" smtClean="0">
                <a:solidFill>
                  <a:srgbClr val="C00000"/>
                </a:solidFill>
              </a:rPr>
              <a:t>Federal Highway Administration</a:t>
            </a:r>
            <a:endParaRPr lang="sv-SE" sz="6400" dirty="0" smtClean="0">
              <a:solidFill>
                <a:srgbClr val="C00000"/>
              </a:solidFill>
            </a:endParaRPr>
          </a:p>
          <a:p>
            <a:r>
              <a:rPr lang="sv-SE" sz="6400" dirty="0" smtClean="0">
                <a:hlinkClick r:id="rId4"/>
              </a:rPr>
              <a:t>CUBE DYNASIM</a:t>
            </a:r>
            <a:endParaRPr lang="sv-SE" sz="6400" dirty="0" smtClean="0"/>
          </a:p>
          <a:p>
            <a:r>
              <a:rPr lang="sv-SE" sz="6400" dirty="0" err="1" smtClean="0"/>
              <a:t>Traffic</a:t>
            </a:r>
            <a:r>
              <a:rPr lang="sv-SE" sz="6400" dirty="0" smtClean="0"/>
              <a:t> </a:t>
            </a:r>
            <a:r>
              <a:rPr lang="sv-SE" sz="6400" dirty="0" err="1" smtClean="0"/>
              <a:t>microsimulation</a:t>
            </a:r>
            <a:r>
              <a:rPr lang="sv-SE" sz="6400" dirty="0" smtClean="0"/>
              <a:t> </a:t>
            </a:r>
            <a:r>
              <a:rPr lang="sv-SE" sz="6400" dirty="0" err="1" smtClean="0"/>
              <a:t>model</a:t>
            </a:r>
            <a:r>
              <a:rPr lang="sv-SE" sz="6400" dirty="0" smtClean="0"/>
              <a:t> </a:t>
            </a:r>
            <a:r>
              <a:rPr lang="sv-SE" sz="6400" i="1" dirty="0" err="1" smtClean="0">
                <a:solidFill>
                  <a:srgbClr val="C00000"/>
                </a:solidFill>
              </a:rPr>
              <a:t>Citilabs</a:t>
            </a:r>
            <a:endParaRPr lang="sv-SE" sz="6400" dirty="0" smtClean="0">
              <a:solidFill>
                <a:srgbClr val="C00000"/>
              </a:solidFill>
            </a:endParaRPr>
          </a:p>
          <a:p>
            <a:r>
              <a:rPr lang="sv-SE" sz="6400" dirty="0" smtClean="0">
                <a:hlinkClick r:id="rId5"/>
              </a:rPr>
              <a:t>DRACULA</a:t>
            </a:r>
            <a:endParaRPr lang="sv-SE" sz="6400" dirty="0" smtClean="0"/>
          </a:p>
          <a:p>
            <a:r>
              <a:rPr lang="en-US" sz="6400" dirty="0" smtClean="0"/>
              <a:t>UK traffic </a:t>
            </a:r>
            <a:r>
              <a:rPr lang="en-US" sz="6400" dirty="0" err="1" smtClean="0"/>
              <a:t>microsimulation</a:t>
            </a:r>
            <a:r>
              <a:rPr lang="en-US" sz="6400" dirty="0" smtClean="0"/>
              <a:t> model </a:t>
            </a:r>
            <a:r>
              <a:rPr lang="en-US" sz="6400" i="1" dirty="0" smtClean="0">
                <a:solidFill>
                  <a:srgbClr val="C00000"/>
                </a:solidFill>
              </a:rPr>
              <a:t>WS Atkins</a:t>
            </a:r>
            <a:endParaRPr lang="sv-SE" sz="6400" dirty="0" smtClean="0">
              <a:solidFill>
                <a:srgbClr val="C00000"/>
              </a:solidFill>
            </a:endParaRPr>
          </a:p>
          <a:p>
            <a:r>
              <a:rPr lang="sv-SE" sz="6400" dirty="0" smtClean="0">
                <a:hlinkClick r:id="rId6"/>
              </a:rPr>
              <a:t>ILUTE</a:t>
            </a:r>
            <a:endParaRPr lang="sv-SE" sz="6400" dirty="0" smtClean="0"/>
          </a:p>
          <a:p>
            <a:r>
              <a:rPr lang="en-US" sz="6400" dirty="0" smtClean="0"/>
              <a:t>Canadian traffic </a:t>
            </a:r>
            <a:r>
              <a:rPr lang="en-US" sz="6400" dirty="0" err="1" smtClean="0"/>
              <a:t>microsimulation</a:t>
            </a:r>
            <a:r>
              <a:rPr lang="en-US" sz="6400" dirty="0" smtClean="0"/>
              <a:t> model. </a:t>
            </a:r>
            <a:r>
              <a:rPr lang="en-US" sz="6400" i="1" dirty="0" smtClean="0">
                <a:solidFill>
                  <a:srgbClr val="C00000"/>
                </a:solidFill>
              </a:rPr>
              <a:t>University of Toronto</a:t>
            </a:r>
            <a:endParaRPr lang="sv-SE" sz="6400" dirty="0" smtClean="0">
              <a:solidFill>
                <a:srgbClr val="C00000"/>
              </a:solidFill>
            </a:endParaRPr>
          </a:p>
          <a:p>
            <a:r>
              <a:rPr lang="sv-SE" sz="6400" dirty="0" smtClean="0">
                <a:hlinkClick r:id="rId7"/>
              </a:rPr>
              <a:t>PARAMICS (SIAS)</a:t>
            </a:r>
            <a:endParaRPr lang="sv-SE" sz="6400" dirty="0" smtClean="0"/>
          </a:p>
          <a:p>
            <a:r>
              <a:rPr lang="en-US" sz="6400" dirty="0" smtClean="0"/>
              <a:t>UK traffic </a:t>
            </a:r>
            <a:r>
              <a:rPr lang="en-US" sz="6400" dirty="0" err="1" smtClean="0"/>
              <a:t>microsimulation</a:t>
            </a:r>
            <a:r>
              <a:rPr lang="en-US" sz="6400" dirty="0" smtClean="0"/>
              <a:t> model. </a:t>
            </a:r>
            <a:r>
              <a:rPr lang="en-US" sz="6400" i="1" dirty="0" smtClean="0">
                <a:solidFill>
                  <a:srgbClr val="C00000"/>
                </a:solidFill>
              </a:rPr>
              <a:t>SIAS Limited</a:t>
            </a:r>
            <a:endParaRPr lang="sv-SE" sz="6400" dirty="0" smtClean="0">
              <a:solidFill>
                <a:srgbClr val="C00000"/>
              </a:solidFill>
            </a:endParaRPr>
          </a:p>
          <a:p>
            <a:r>
              <a:rPr lang="sv-SE" sz="6400" dirty="0" smtClean="0">
                <a:hlinkClick r:id="rId8"/>
              </a:rPr>
              <a:t>PARAMICS (QUADSTONE)</a:t>
            </a:r>
            <a:endParaRPr lang="sv-SE" sz="6400" dirty="0" smtClean="0"/>
          </a:p>
          <a:p>
            <a:r>
              <a:rPr lang="en-US" sz="6400" dirty="0" smtClean="0"/>
              <a:t>UK traffic </a:t>
            </a:r>
            <a:r>
              <a:rPr lang="en-US" sz="6400" dirty="0" err="1" smtClean="0"/>
              <a:t>microsimulation</a:t>
            </a:r>
            <a:r>
              <a:rPr lang="en-US" sz="6400" dirty="0" smtClean="0"/>
              <a:t> model </a:t>
            </a:r>
            <a:r>
              <a:rPr lang="en-US" sz="6400" i="1" dirty="0" err="1" smtClean="0">
                <a:solidFill>
                  <a:srgbClr val="C00000"/>
                </a:solidFill>
              </a:rPr>
              <a:t>Quadstone</a:t>
            </a:r>
            <a:r>
              <a:rPr lang="en-US" sz="6400" i="1" dirty="0" smtClean="0">
                <a:solidFill>
                  <a:srgbClr val="C00000"/>
                </a:solidFill>
              </a:rPr>
              <a:t> </a:t>
            </a:r>
            <a:r>
              <a:rPr lang="en-US" sz="6400" i="1" dirty="0" err="1" smtClean="0">
                <a:solidFill>
                  <a:srgbClr val="C00000"/>
                </a:solidFill>
              </a:rPr>
              <a:t>Paramics</a:t>
            </a:r>
            <a:endParaRPr lang="sv-SE" sz="6400" dirty="0" smtClean="0">
              <a:solidFill>
                <a:srgbClr val="C00000"/>
              </a:solidFill>
            </a:endParaRPr>
          </a:p>
          <a:p>
            <a:r>
              <a:rPr lang="sv-SE" sz="6400" dirty="0" smtClean="0">
                <a:hlinkClick r:id="rId9"/>
              </a:rPr>
              <a:t>SIMWALK</a:t>
            </a:r>
            <a:endParaRPr lang="sv-SE" sz="6400" dirty="0" smtClean="0"/>
          </a:p>
          <a:p>
            <a:r>
              <a:rPr lang="en-US" sz="6400" dirty="0" smtClean="0"/>
              <a:t>Swiss pedestrian </a:t>
            </a:r>
            <a:r>
              <a:rPr lang="en-US" sz="6400" dirty="0" err="1" smtClean="0"/>
              <a:t>microsimulation</a:t>
            </a:r>
            <a:r>
              <a:rPr lang="en-US" sz="6400" dirty="0" smtClean="0"/>
              <a:t> model </a:t>
            </a:r>
            <a:r>
              <a:rPr lang="en-US" sz="6400" i="1" dirty="0" smtClean="0">
                <a:solidFill>
                  <a:srgbClr val="C00000"/>
                </a:solidFill>
              </a:rPr>
              <a:t>Savannah Simulations AG</a:t>
            </a:r>
            <a:endParaRPr lang="sv-SE" sz="6400" dirty="0" smtClean="0">
              <a:solidFill>
                <a:srgbClr val="C00000"/>
              </a:solidFill>
            </a:endParaRPr>
          </a:p>
          <a:p>
            <a:r>
              <a:rPr lang="sv-SE" sz="6400" dirty="0" smtClean="0">
                <a:hlinkClick r:id="rId10"/>
              </a:rPr>
              <a:t>TRANSIMS</a:t>
            </a:r>
            <a:endParaRPr lang="sv-SE" sz="6400" dirty="0" smtClean="0"/>
          </a:p>
          <a:p>
            <a:r>
              <a:rPr lang="en-US" sz="6400" dirty="0" smtClean="0"/>
              <a:t>US Agent-based traffic simulation model for large metropolitan area</a:t>
            </a:r>
            <a:br>
              <a:rPr lang="en-US" sz="6400" dirty="0" smtClean="0"/>
            </a:br>
            <a:r>
              <a:rPr lang="en-US" sz="6400" i="1" dirty="0" smtClean="0">
                <a:solidFill>
                  <a:srgbClr val="C00000"/>
                </a:solidFill>
              </a:rPr>
              <a:t>Los Alamos National Laboratory, University of California</a:t>
            </a:r>
            <a:endParaRPr lang="sv-SE" sz="6400" dirty="0" smtClean="0">
              <a:solidFill>
                <a:srgbClr val="C00000"/>
              </a:solidFill>
            </a:endParaRPr>
          </a:p>
          <a:p>
            <a:pPr>
              <a:buNone/>
            </a:pPr>
            <a:endParaRPr lang="sv-S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sv-SE" sz="3600" dirty="0" smtClean="0"/>
              <a:t>Internationella erfarenheter</a:t>
            </a:r>
            <a:endParaRPr lang="sv-SE" sz="3600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67544" y="1052736"/>
            <a:ext cx="8229600" cy="5030019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1400" b="1" dirty="0" smtClean="0"/>
              <a:t>Firm-based models </a:t>
            </a:r>
            <a:r>
              <a:rPr lang="en-US" sz="1400" dirty="0" smtClean="0"/>
              <a:t/>
            </a:r>
            <a:br>
              <a:rPr lang="en-US" sz="1400" dirty="0" smtClean="0"/>
            </a:br>
            <a:r>
              <a:rPr lang="en-US" sz="1400" dirty="0" smtClean="0"/>
              <a:t/>
            </a:r>
            <a:br>
              <a:rPr lang="en-US" sz="1400" dirty="0" smtClean="0"/>
            </a:br>
            <a:r>
              <a:rPr lang="sv-SE" sz="1400" dirty="0" smtClean="0">
                <a:hlinkClick r:id="rId2"/>
              </a:rPr>
              <a:t>DIECOFIS</a:t>
            </a:r>
            <a:endParaRPr lang="sv-SE" sz="1400" dirty="0" smtClean="0"/>
          </a:p>
          <a:p>
            <a:r>
              <a:rPr lang="en-US" sz="1400" dirty="0" smtClean="0"/>
              <a:t>Static </a:t>
            </a:r>
            <a:r>
              <a:rPr lang="en-US" sz="1400" dirty="0" err="1" smtClean="0"/>
              <a:t>microsimulation</a:t>
            </a:r>
            <a:r>
              <a:rPr lang="en-US" sz="1400" dirty="0" smtClean="0"/>
              <a:t> model of the European enterprise sector </a:t>
            </a:r>
            <a:r>
              <a:rPr lang="en-US" sz="1400" i="1" dirty="0" smtClean="0">
                <a:solidFill>
                  <a:srgbClr val="C00000"/>
                </a:solidFill>
              </a:rPr>
              <a:t>European University and Statistical Office consortium</a:t>
            </a:r>
            <a:endParaRPr lang="sv-SE" sz="1400" dirty="0" smtClean="0">
              <a:solidFill>
                <a:srgbClr val="C00000"/>
              </a:solidFill>
            </a:endParaRPr>
          </a:p>
          <a:p>
            <a:r>
              <a:rPr lang="sv-SE" sz="1400" dirty="0" smtClean="0">
                <a:hlinkClick r:id="rId3"/>
              </a:rPr>
              <a:t>MSMNE-02</a:t>
            </a:r>
            <a:endParaRPr lang="sv-SE" sz="1400" dirty="0" smtClean="0"/>
          </a:p>
          <a:p>
            <a:r>
              <a:rPr lang="en-US" sz="1400" dirty="0" err="1" smtClean="0"/>
              <a:t>Microsimulation</a:t>
            </a:r>
            <a:r>
              <a:rPr lang="en-US" sz="1400" dirty="0" smtClean="0"/>
              <a:t> model of national economy with independent intelligent agents (households, firms, markets, etc) </a:t>
            </a:r>
            <a:r>
              <a:rPr lang="en-US" sz="1400" i="1" dirty="0" smtClean="0"/>
              <a:t>Dr. </a:t>
            </a:r>
            <a:r>
              <a:rPr lang="en-US" sz="1400" i="1" dirty="0" err="1" smtClean="0"/>
              <a:t>Danylo</a:t>
            </a:r>
            <a:r>
              <a:rPr lang="en-US" sz="1400" i="1" dirty="0" smtClean="0"/>
              <a:t> </a:t>
            </a:r>
            <a:r>
              <a:rPr lang="en-US" sz="1400" i="1" dirty="0" err="1" smtClean="0"/>
              <a:t>Kozub</a:t>
            </a:r>
            <a:r>
              <a:rPr lang="en-US" sz="1400" i="1" dirty="0" smtClean="0"/>
              <a:t>, </a:t>
            </a:r>
            <a:r>
              <a:rPr lang="en-US" sz="1400" i="1" dirty="0" smtClean="0">
                <a:solidFill>
                  <a:srgbClr val="C00000"/>
                </a:solidFill>
              </a:rPr>
              <a:t>National Technical University "</a:t>
            </a:r>
            <a:r>
              <a:rPr lang="en-US" sz="1400" i="1" dirty="0" err="1" smtClean="0">
                <a:solidFill>
                  <a:srgbClr val="C00000"/>
                </a:solidFill>
              </a:rPr>
              <a:t>KhPI</a:t>
            </a:r>
            <a:r>
              <a:rPr lang="en-US" sz="1400" i="1" dirty="0" smtClean="0">
                <a:solidFill>
                  <a:srgbClr val="C00000"/>
                </a:solidFill>
              </a:rPr>
              <a:t>", </a:t>
            </a:r>
            <a:r>
              <a:rPr lang="en-US" sz="1400" i="1" dirty="0" err="1" smtClean="0">
                <a:solidFill>
                  <a:srgbClr val="C00000"/>
                </a:solidFill>
              </a:rPr>
              <a:t>Kharkiv</a:t>
            </a:r>
            <a:r>
              <a:rPr lang="en-US" sz="1400" i="1" dirty="0" smtClean="0">
                <a:solidFill>
                  <a:srgbClr val="C00000"/>
                </a:solidFill>
              </a:rPr>
              <a:t>, Ukraine</a:t>
            </a:r>
            <a:endParaRPr lang="sv-SE" sz="1400" dirty="0" smtClean="0">
              <a:solidFill>
                <a:srgbClr val="C00000"/>
              </a:solidFill>
            </a:endParaRPr>
          </a:p>
          <a:p>
            <a:r>
              <a:rPr lang="sv-SE" sz="1400" dirty="0" smtClean="0">
                <a:hlinkClick r:id="rId4"/>
              </a:rPr>
              <a:t>CORSIM</a:t>
            </a:r>
            <a:endParaRPr lang="sv-SE" sz="1400" dirty="0" smtClean="0"/>
          </a:p>
          <a:p>
            <a:r>
              <a:rPr lang="en-US" sz="1400" dirty="0" smtClean="0"/>
              <a:t>US Surface street and Freeway traffic </a:t>
            </a:r>
            <a:r>
              <a:rPr lang="en-US" sz="1400" dirty="0" err="1" smtClean="0"/>
              <a:t>microsimulation</a:t>
            </a:r>
            <a:r>
              <a:rPr lang="en-US" sz="1400" dirty="0" smtClean="0"/>
              <a:t> model </a:t>
            </a:r>
            <a:r>
              <a:rPr lang="en-US" sz="1400" i="1" dirty="0" smtClean="0">
                <a:solidFill>
                  <a:srgbClr val="C00000"/>
                </a:solidFill>
              </a:rPr>
              <a:t>Federal Highway Administration</a:t>
            </a:r>
            <a:endParaRPr lang="sv-SE" sz="1400" dirty="0" smtClean="0">
              <a:solidFill>
                <a:srgbClr val="C00000"/>
              </a:solidFill>
            </a:endParaRPr>
          </a:p>
          <a:p>
            <a:r>
              <a:rPr lang="sv-SE" sz="1400" dirty="0" smtClean="0">
                <a:hlinkClick r:id="rId5"/>
              </a:rPr>
              <a:t>MOSES</a:t>
            </a:r>
            <a:endParaRPr lang="sv-SE" sz="1400" dirty="0" smtClean="0"/>
          </a:p>
          <a:p>
            <a:r>
              <a:rPr lang="sv-SE" sz="1400" dirty="0" smtClean="0"/>
              <a:t>Swedish </a:t>
            </a:r>
            <a:r>
              <a:rPr lang="sv-SE" sz="1400" dirty="0" err="1" smtClean="0"/>
              <a:t>firm-based</a:t>
            </a:r>
            <a:r>
              <a:rPr lang="sv-SE" sz="1400" dirty="0" smtClean="0"/>
              <a:t> </a:t>
            </a:r>
            <a:r>
              <a:rPr lang="sv-SE" sz="1400" dirty="0" err="1" smtClean="0"/>
              <a:t>dynamic</a:t>
            </a:r>
            <a:r>
              <a:rPr lang="sv-SE" sz="1400" dirty="0" smtClean="0"/>
              <a:t> </a:t>
            </a:r>
            <a:r>
              <a:rPr lang="sv-SE" sz="1400" dirty="0" err="1" smtClean="0"/>
              <a:t>microsimulation</a:t>
            </a:r>
            <a:r>
              <a:rPr lang="sv-SE" sz="1400" dirty="0" smtClean="0"/>
              <a:t> </a:t>
            </a:r>
            <a:r>
              <a:rPr lang="sv-SE" sz="1400" dirty="0" err="1" smtClean="0"/>
              <a:t>model</a:t>
            </a:r>
            <a:r>
              <a:rPr lang="sv-SE" sz="1400" dirty="0" smtClean="0"/>
              <a:t> </a:t>
            </a:r>
            <a:r>
              <a:rPr lang="sv-SE" sz="1400" i="1" dirty="0" smtClean="0">
                <a:solidFill>
                  <a:srgbClr val="C00000"/>
                </a:solidFill>
              </a:rPr>
              <a:t>Kungliga Tekniska Högskolan</a:t>
            </a:r>
            <a:endParaRPr lang="sv-SE" sz="1400" dirty="0" smtClean="0">
              <a:solidFill>
                <a:srgbClr val="C00000"/>
              </a:solidFill>
            </a:endParaRPr>
          </a:p>
          <a:p>
            <a:r>
              <a:rPr lang="sv-SE" sz="1400" dirty="0" smtClean="0">
                <a:hlinkClick r:id="rId6"/>
              </a:rPr>
              <a:t>PARAMICS (SIAS)</a:t>
            </a:r>
            <a:endParaRPr lang="sv-SE" sz="1400" dirty="0" smtClean="0"/>
          </a:p>
          <a:p>
            <a:r>
              <a:rPr lang="en-US" sz="1400" dirty="0" smtClean="0"/>
              <a:t>UK Traffic </a:t>
            </a:r>
            <a:r>
              <a:rPr lang="en-US" sz="1400" dirty="0" err="1" smtClean="0"/>
              <a:t>microsimulation</a:t>
            </a:r>
            <a:r>
              <a:rPr lang="en-US" sz="1400" dirty="0" smtClean="0"/>
              <a:t> model. </a:t>
            </a:r>
            <a:r>
              <a:rPr lang="en-US" sz="1400" i="1" dirty="0" smtClean="0">
                <a:solidFill>
                  <a:srgbClr val="C00000"/>
                </a:solidFill>
              </a:rPr>
              <a:t>SIAS Limited</a:t>
            </a:r>
            <a:endParaRPr lang="sv-SE" sz="1400" dirty="0" smtClean="0">
              <a:solidFill>
                <a:srgbClr val="C00000"/>
              </a:solidFill>
            </a:endParaRPr>
          </a:p>
          <a:p>
            <a:r>
              <a:rPr lang="sv-SE" sz="1400" dirty="0" smtClean="0">
                <a:hlinkClick r:id="rId7"/>
              </a:rPr>
              <a:t>PARAMICS (QUADSTONE)</a:t>
            </a:r>
            <a:endParaRPr lang="sv-SE" sz="1400" dirty="0" smtClean="0"/>
          </a:p>
          <a:p>
            <a:r>
              <a:rPr lang="en-US" sz="1400" dirty="0" smtClean="0"/>
              <a:t>UK traffic </a:t>
            </a:r>
            <a:r>
              <a:rPr lang="en-US" sz="1400" dirty="0" err="1" smtClean="0"/>
              <a:t>microsimulation</a:t>
            </a:r>
            <a:r>
              <a:rPr lang="en-US" sz="1400" dirty="0" smtClean="0"/>
              <a:t> model </a:t>
            </a:r>
            <a:r>
              <a:rPr lang="en-US" sz="1400" i="1" dirty="0" err="1" smtClean="0">
                <a:solidFill>
                  <a:srgbClr val="C00000"/>
                </a:solidFill>
              </a:rPr>
              <a:t>Quadstone</a:t>
            </a:r>
            <a:r>
              <a:rPr lang="en-US" sz="1400" i="1" dirty="0" smtClean="0">
                <a:solidFill>
                  <a:srgbClr val="C00000"/>
                </a:solidFill>
              </a:rPr>
              <a:t> </a:t>
            </a:r>
            <a:r>
              <a:rPr lang="en-US" sz="1400" i="1" dirty="0" err="1" smtClean="0">
                <a:solidFill>
                  <a:srgbClr val="C00000"/>
                </a:solidFill>
              </a:rPr>
              <a:t>Paramics</a:t>
            </a:r>
            <a:endParaRPr lang="sv-SE" sz="1400" dirty="0" smtClean="0">
              <a:solidFill>
                <a:srgbClr val="C00000"/>
              </a:solidFill>
            </a:endParaRPr>
          </a:p>
          <a:p>
            <a:r>
              <a:rPr lang="sv-SE" sz="1400" dirty="0" smtClean="0">
                <a:hlinkClick r:id="rId8"/>
              </a:rPr>
              <a:t>TRANSIMS</a:t>
            </a:r>
            <a:endParaRPr lang="sv-SE" sz="1400" dirty="0" smtClean="0"/>
          </a:p>
          <a:p>
            <a:r>
              <a:rPr lang="en-US" sz="1400" dirty="0" smtClean="0"/>
              <a:t>US Agent-based traffic simulation model for large metropolitan area</a:t>
            </a:r>
            <a:br>
              <a:rPr lang="en-US" sz="1400" dirty="0" smtClean="0"/>
            </a:br>
            <a:r>
              <a:rPr lang="en-US" sz="1400" i="1" dirty="0" smtClean="0">
                <a:solidFill>
                  <a:srgbClr val="C00000"/>
                </a:solidFill>
              </a:rPr>
              <a:t>Los Alamos National Laboratory, University of California</a:t>
            </a:r>
            <a:endParaRPr lang="sv-SE" sz="1400" dirty="0" smtClean="0">
              <a:solidFill>
                <a:srgbClr val="C00000"/>
              </a:solidFill>
            </a:endParaRPr>
          </a:p>
          <a:p>
            <a:r>
              <a:rPr lang="sv-SE" sz="1400" dirty="0" err="1" smtClean="0">
                <a:hlinkClick r:id="rId9"/>
              </a:rPr>
              <a:t>XEcon</a:t>
            </a:r>
            <a:endParaRPr lang="sv-SE" sz="1400" dirty="0" smtClean="0"/>
          </a:p>
          <a:p>
            <a:r>
              <a:rPr lang="en-US" sz="1400" dirty="0" smtClean="0"/>
              <a:t>Dynamic </a:t>
            </a:r>
            <a:r>
              <a:rPr lang="en-US" sz="1400" dirty="0" err="1" smtClean="0"/>
              <a:t>microsimulation</a:t>
            </a:r>
            <a:r>
              <a:rPr lang="en-US" sz="1400" dirty="0" smtClean="0"/>
              <a:t> model of a theoretical agent-based economy</a:t>
            </a:r>
            <a:r>
              <a:rPr lang="en-US" sz="1400" i="1" dirty="0" smtClean="0"/>
              <a:t> </a:t>
            </a:r>
            <a:r>
              <a:rPr lang="en-US" sz="1400" i="1" dirty="0" smtClean="0">
                <a:solidFill>
                  <a:srgbClr val="C00000"/>
                </a:solidFill>
              </a:rPr>
              <a:t>Statistics Canada</a:t>
            </a:r>
            <a:endParaRPr lang="sv-SE" sz="1400" dirty="0" smtClean="0">
              <a:solidFill>
                <a:srgbClr val="C00000"/>
              </a:solidFill>
            </a:endParaRPr>
          </a:p>
          <a:p>
            <a:pPr>
              <a:buNone/>
            </a:pPr>
            <a:endParaRPr lang="sv-SE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ell 4"/>
          <p:cNvGraphicFramePr>
            <a:graphicFrameLocks noGrp="1"/>
          </p:cNvGraphicFramePr>
          <p:nvPr/>
        </p:nvGraphicFramePr>
        <p:xfrm>
          <a:off x="1763688" y="188640"/>
          <a:ext cx="5328592" cy="6480719"/>
        </p:xfrm>
        <a:graphic>
          <a:graphicData uri="http://schemas.openxmlformats.org/drawingml/2006/table">
            <a:tbl>
              <a:tblPr/>
              <a:tblGrid>
                <a:gridCol w="5328592"/>
              </a:tblGrid>
              <a:tr h="138713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7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sv-SE" sz="1200" b="1" i="1" u="none" strike="noStrike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hlinkClick r:id="rId2"/>
                        </a:rPr>
                        <a:t>The</a:t>
                      </a:r>
                      <a:r>
                        <a:rPr lang="sv-SE" sz="1200" b="1" u="none" strike="noStrike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hlinkClick r:id="rId2"/>
                        </a:rPr>
                        <a:t> International Journal </a:t>
                      </a:r>
                      <a:r>
                        <a:rPr lang="sv-SE" sz="1200" b="1" i="1" u="none" strike="noStrike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hlinkClick r:id="rId2"/>
                        </a:rPr>
                        <a:t>of</a:t>
                      </a:r>
                      <a:r>
                        <a:rPr lang="sv-SE" sz="1200" b="1" u="none" strike="noStrike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hlinkClick r:id="rId2"/>
                        </a:rPr>
                        <a:t> </a:t>
                      </a:r>
                      <a:r>
                        <a:rPr lang="sv-SE" sz="1200" b="1" u="none" strike="noStrike" dirty="0" err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hlinkClick r:id="rId2"/>
                        </a:rPr>
                        <a:t>Microsimulation</a:t>
                      </a:r>
                      <a:endParaRPr lang="sv-SE" sz="700" dirty="0">
                        <a:latin typeface="Calibri"/>
                        <a:ea typeface="Times New Roman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SzPts val="1000"/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sv-SE" sz="500" b="1" u="none" strike="noStrike" cap="all" dirty="0" err="1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  <a:hlinkClick r:id="rId3"/>
                        </a:rPr>
                        <a:t>Past</a:t>
                      </a:r>
                      <a:r>
                        <a:rPr lang="sv-SE" sz="500" b="1" u="none" strike="noStrike" cap="all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  <a:hlinkClick r:id="rId3"/>
                        </a:rPr>
                        <a:t> </a:t>
                      </a:r>
                      <a:r>
                        <a:rPr lang="sv-SE" sz="500" b="1" u="none" strike="noStrike" cap="all" dirty="0" err="1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  <a:hlinkClick r:id="rId3"/>
                        </a:rPr>
                        <a:t>Issues</a:t>
                      </a:r>
                      <a:r>
                        <a:rPr lang="sv-SE" sz="700" dirty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SzPts val="1000"/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sv-SE" sz="500" b="1" u="none" strike="noStrike" cap="all" dirty="0" err="1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  <a:hlinkClick r:id="rId2"/>
                        </a:rPr>
                        <a:t>Current</a:t>
                      </a:r>
                      <a:r>
                        <a:rPr lang="sv-SE" sz="500" b="1" u="none" strike="noStrike" cap="all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  <a:hlinkClick r:id="rId2"/>
                        </a:rPr>
                        <a:t> </a:t>
                      </a:r>
                      <a:r>
                        <a:rPr lang="sv-SE" sz="500" b="1" u="none" strike="noStrike" cap="all" dirty="0" err="1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  <a:hlinkClick r:id="rId2"/>
                        </a:rPr>
                        <a:t>Issue</a:t>
                      </a:r>
                      <a:r>
                        <a:rPr lang="sv-SE" sz="700" dirty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</a:p>
                  </a:txBody>
                  <a:tcPr marL="6136" marR="6136" marT="6136" marB="61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99"/>
                    </a:solidFill>
                  </a:tcPr>
                </a:tc>
              </a:tr>
              <a:tr h="398840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sv-SE" sz="7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GB" sz="900" b="1" dirty="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</a:rPr>
                        <a:t>CURRENT ISSUE</a:t>
                      </a:r>
                      <a:r>
                        <a:rPr lang="en-GB" sz="900" b="1" dirty="0">
                          <a:solidFill>
                            <a:srgbClr val="CC6633"/>
                          </a:solidFill>
                          <a:latin typeface="Verdana"/>
                          <a:ea typeface="Times New Roman"/>
                        </a:rPr>
                        <a:t> </a:t>
                      </a:r>
                      <a:r>
                        <a:rPr lang="en-US" sz="900" b="1" dirty="0">
                          <a:solidFill>
                            <a:srgbClr val="CC6633"/>
                          </a:solidFill>
                          <a:latin typeface="Verdana"/>
                          <a:ea typeface="Times New Roman"/>
                        </a:rPr>
                        <a:t/>
                      </a:r>
                      <a:br>
                        <a:rPr lang="en-US" sz="900" b="1" dirty="0">
                          <a:solidFill>
                            <a:srgbClr val="CC6633"/>
                          </a:solidFill>
                          <a:latin typeface="Verdana"/>
                          <a:ea typeface="Times New Roman"/>
                        </a:rPr>
                      </a:br>
                      <a:r>
                        <a:rPr lang="en-US" sz="900" b="1" dirty="0">
                          <a:solidFill>
                            <a:srgbClr val="666666"/>
                          </a:solidFill>
                          <a:latin typeface="Verdana"/>
                          <a:ea typeface="Times New Roman"/>
                        </a:rPr>
                        <a:t>Volume 4(3) Winter 2011 </a:t>
                      </a:r>
                      <a:endParaRPr lang="sv-SE" sz="900" dirty="0">
                        <a:latin typeface="Calibri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900" b="1" dirty="0">
                          <a:solidFill>
                            <a:srgbClr val="CC6633"/>
                          </a:solidFill>
                          <a:latin typeface="Verdana"/>
                          <a:ea typeface="Times New Roman"/>
                        </a:rPr>
                        <a:t>Editorial </a:t>
                      </a:r>
                      <a:endParaRPr lang="sv-SE" sz="900" dirty="0">
                        <a:latin typeface="Calibri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900" u="none" strike="noStrike" dirty="0">
                          <a:solidFill>
                            <a:srgbClr val="0000FF"/>
                          </a:solidFill>
                          <a:latin typeface="Calibri"/>
                          <a:ea typeface="Times New Roman"/>
                          <a:hlinkClick r:id="rId4"/>
                        </a:rPr>
                        <a:t>Special Issue on Health </a:t>
                      </a:r>
                      <a:r>
                        <a:rPr lang="en-US" sz="900" dirty="0">
                          <a:latin typeface="Calibri"/>
                          <a:ea typeface="Times New Roman"/>
                        </a:rPr>
                        <a:t/>
                      </a:r>
                      <a:br>
                        <a:rPr lang="en-US" sz="900" dirty="0">
                          <a:latin typeface="Calibri"/>
                          <a:ea typeface="Times New Roman"/>
                        </a:rPr>
                      </a:br>
                      <a:r>
                        <a:rPr lang="en-US" sz="900" b="1" dirty="0">
                          <a:solidFill>
                            <a:srgbClr val="666666"/>
                          </a:solidFill>
                          <a:latin typeface="Calibri"/>
                          <a:ea typeface="Times New Roman"/>
                        </a:rPr>
                        <a:t>Laurie Brown </a:t>
                      </a:r>
                      <a:endParaRPr lang="sv-SE" sz="900" dirty="0">
                        <a:latin typeface="Calibri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900" b="1" dirty="0">
                          <a:solidFill>
                            <a:srgbClr val="CC6633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Research Articles </a:t>
                      </a:r>
                      <a:endParaRPr lang="sv-SE" sz="900" b="1" dirty="0">
                        <a:solidFill>
                          <a:srgbClr val="CC6633"/>
                        </a:solidFill>
                        <a:latin typeface="Verdana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900" u="none" strike="noStrike" dirty="0">
                          <a:solidFill>
                            <a:srgbClr val="0000FF"/>
                          </a:solidFill>
                          <a:latin typeface="Calibri"/>
                          <a:ea typeface="Times New Roman"/>
                          <a:hlinkClick r:id="rId5"/>
                        </a:rPr>
                        <a:t>Constructing a </a:t>
                      </a:r>
                      <a:r>
                        <a:rPr lang="en-US" sz="900" u="none" strike="noStrike" dirty="0" err="1">
                          <a:solidFill>
                            <a:srgbClr val="0000FF"/>
                          </a:solidFill>
                          <a:latin typeface="Calibri"/>
                          <a:ea typeface="Times New Roman"/>
                          <a:hlinkClick r:id="rId5"/>
                        </a:rPr>
                        <a:t>Basefile</a:t>
                      </a:r>
                      <a:r>
                        <a:rPr lang="en-US" sz="900" u="none" strike="noStrike" dirty="0">
                          <a:solidFill>
                            <a:srgbClr val="0000FF"/>
                          </a:solidFill>
                          <a:latin typeface="Calibri"/>
                          <a:ea typeface="Times New Roman"/>
                          <a:hlinkClick r:id="rId5"/>
                        </a:rPr>
                        <a:t> for Simulating Kunming's Medical Insurance Scheme of Urban Employees</a:t>
                      </a:r>
                      <a:r>
                        <a:rPr lang="en-US" sz="900" dirty="0">
                          <a:latin typeface="Calibri"/>
                          <a:ea typeface="Times New Roman"/>
                        </a:rPr>
                        <a:t/>
                      </a:r>
                      <a:br>
                        <a:rPr lang="en-US" sz="900" dirty="0">
                          <a:latin typeface="Calibri"/>
                          <a:ea typeface="Times New Roman"/>
                        </a:rPr>
                      </a:br>
                      <a:r>
                        <a:rPr lang="en-US" sz="900" b="1" dirty="0" err="1">
                          <a:solidFill>
                            <a:srgbClr val="666666"/>
                          </a:solidFill>
                          <a:latin typeface="Calibri"/>
                          <a:ea typeface="Times New Roman"/>
                        </a:rPr>
                        <a:t>Xiaong</a:t>
                      </a:r>
                      <a:r>
                        <a:rPr lang="en-US" sz="900" b="1" dirty="0">
                          <a:solidFill>
                            <a:srgbClr val="666666"/>
                          </a:solidFill>
                          <a:latin typeface="Calibri"/>
                          <a:ea typeface="Times New Roman"/>
                        </a:rPr>
                        <a:t> </a:t>
                      </a:r>
                      <a:r>
                        <a:rPr lang="en-US" sz="900" b="1" dirty="0" err="1">
                          <a:solidFill>
                            <a:srgbClr val="666666"/>
                          </a:solidFill>
                          <a:latin typeface="Calibri"/>
                          <a:ea typeface="Times New Roman"/>
                        </a:rPr>
                        <a:t>Linping</a:t>
                      </a:r>
                      <a:r>
                        <a:rPr lang="en-US" sz="900" b="1" dirty="0">
                          <a:solidFill>
                            <a:srgbClr val="666666"/>
                          </a:solidFill>
                          <a:latin typeface="Calibri"/>
                          <a:ea typeface="Times New Roman"/>
                        </a:rPr>
                        <a:t>, Tang </a:t>
                      </a:r>
                      <a:r>
                        <a:rPr lang="en-US" sz="900" b="1" dirty="0" err="1">
                          <a:solidFill>
                            <a:srgbClr val="666666"/>
                          </a:solidFill>
                          <a:latin typeface="Calibri"/>
                          <a:ea typeface="Times New Roman"/>
                        </a:rPr>
                        <a:t>Weidong</a:t>
                      </a:r>
                      <a:r>
                        <a:rPr lang="en-US" sz="900" b="1" dirty="0">
                          <a:solidFill>
                            <a:srgbClr val="666666"/>
                          </a:solidFill>
                          <a:latin typeface="Calibri"/>
                          <a:ea typeface="Times New Roman"/>
                        </a:rPr>
                        <a:t> and Liu Hong </a:t>
                      </a:r>
                      <a:endParaRPr lang="sv-SE" sz="900" dirty="0">
                        <a:latin typeface="Calibri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900" u="none" strike="noStrike" dirty="0">
                          <a:solidFill>
                            <a:srgbClr val="0000FF"/>
                          </a:solidFill>
                          <a:latin typeface="Calibri"/>
                          <a:ea typeface="Times New Roman"/>
                          <a:hlinkClick r:id="rId6"/>
                        </a:rPr>
                        <a:t>Challenges and Solutions in Constructing a </a:t>
                      </a:r>
                      <a:r>
                        <a:rPr lang="en-US" sz="900" u="none" strike="noStrike" dirty="0" err="1">
                          <a:solidFill>
                            <a:srgbClr val="0000FF"/>
                          </a:solidFill>
                          <a:latin typeface="Calibri"/>
                          <a:ea typeface="Times New Roman"/>
                          <a:hlinkClick r:id="rId6"/>
                        </a:rPr>
                        <a:t>Microsimulation</a:t>
                      </a:r>
                      <a:r>
                        <a:rPr lang="en-US" sz="900" u="none" strike="noStrike" dirty="0">
                          <a:solidFill>
                            <a:srgbClr val="0000FF"/>
                          </a:solidFill>
                          <a:latin typeface="Calibri"/>
                          <a:ea typeface="Times New Roman"/>
                          <a:hlinkClick r:id="rId6"/>
                        </a:rPr>
                        <a:t> Model of the Use and Costs of Medical Services in Australia </a:t>
                      </a:r>
                      <a:r>
                        <a:rPr lang="en-US" sz="900" dirty="0">
                          <a:latin typeface="Calibri"/>
                          <a:ea typeface="Times New Roman"/>
                        </a:rPr>
                        <a:t/>
                      </a:r>
                      <a:br>
                        <a:rPr lang="en-US" sz="900" dirty="0">
                          <a:latin typeface="Calibri"/>
                          <a:ea typeface="Times New Roman"/>
                        </a:rPr>
                      </a:br>
                      <a:r>
                        <a:rPr lang="en-US" sz="900" b="1" dirty="0" err="1">
                          <a:solidFill>
                            <a:srgbClr val="666666"/>
                          </a:solidFill>
                          <a:latin typeface="Calibri"/>
                          <a:ea typeface="Times New Roman"/>
                        </a:rPr>
                        <a:t>Sharyn</a:t>
                      </a:r>
                      <a:r>
                        <a:rPr lang="en-US" sz="900" b="1" dirty="0">
                          <a:solidFill>
                            <a:srgbClr val="666666"/>
                          </a:solidFill>
                          <a:latin typeface="Calibri"/>
                          <a:ea typeface="Times New Roman"/>
                        </a:rPr>
                        <a:t> </a:t>
                      </a:r>
                      <a:r>
                        <a:rPr lang="en-US" sz="900" b="1" dirty="0" err="1">
                          <a:solidFill>
                            <a:srgbClr val="666666"/>
                          </a:solidFill>
                          <a:latin typeface="Calibri"/>
                          <a:ea typeface="Times New Roman"/>
                        </a:rPr>
                        <a:t>Lymer</a:t>
                      </a:r>
                      <a:r>
                        <a:rPr lang="en-US" sz="900" b="1" dirty="0">
                          <a:solidFill>
                            <a:srgbClr val="666666"/>
                          </a:solidFill>
                          <a:latin typeface="Calibri"/>
                          <a:ea typeface="Times New Roman"/>
                        </a:rPr>
                        <a:t>, Laurie Brown, Ann Harding and Alicia Payne </a:t>
                      </a:r>
                      <a:endParaRPr lang="sv-SE" sz="900" dirty="0">
                        <a:latin typeface="Calibri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900" u="none" strike="noStrike" dirty="0" err="1">
                          <a:solidFill>
                            <a:srgbClr val="0000FF"/>
                          </a:solidFill>
                          <a:latin typeface="Calibri"/>
                          <a:ea typeface="Times New Roman"/>
                          <a:hlinkClick r:id="rId7"/>
                        </a:rPr>
                        <a:t>Modelling</a:t>
                      </a:r>
                      <a:r>
                        <a:rPr lang="en-US" sz="900" u="none" strike="noStrike" dirty="0">
                          <a:solidFill>
                            <a:srgbClr val="0000FF"/>
                          </a:solidFill>
                          <a:latin typeface="Calibri"/>
                          <a:ea typeface="Times New Roman"/>
                          <a:hlinkClick r:id="rId7"/>
                        </a:rPr>
                        <a:t> the cost of ill health in </a:t>
                      </a:r>
                      <a:r>
                        <a:rPr lang="en-US" sz="900" u="none" strike="noStrike" dirty="0" err="1">
                          <a:solidFill>
                            <a:srgbClr val="0000FF"/>
                          </a:solidFill>
                          <a:latin typeface="Calibri"/>
                          <a:ea typeface="Times New Roman"/>
                          <a:hlinkClick r:id="rId7"/>
                        </a:rPr>
                        <a:t>Health&amp;WealthMOD</a:t>
                      </a:r>
                      <a:r>
                        <a:rPr lang="en-US" sz="900" u="none" strike="noStrike" dirty="0">
                          <a:solidFill>
                            <a:srgbClr val="0000FF"/>
                          </a:solidFill>
                          <a:latin typeface="Calibri"/>
                          <a:ea typeface="Times New Roman"/>
                          <a:hlinkClick r:id="rId7"/>
                        </a:rPr>
                        <a:t> (Version II): Lost </a:t>
                      </a:r>
                      <a:r>
                        <a:rPr lang="en-US" sz="900" u="none" strike="noStrike" dirty="0" err="1">
                          <a:solidFill>
                            <a:srgbClr val="0000FF"/>
                          </a:solidFill>
                          <a:latin typeface="Calibri"/>
                          <a:ea typeface="Times New Roman"/>
                          <a:hlinkClick r:id="rId7"/>
                        </a:rPr>
                        <a:t>Labour</a:t>
                      </a:r>
                      <a:r>
                        <a:rPr lang="en-US" sz="900" u="none" strike="noStrike" dirty="0">
                          <a:solidFill>
                            <a:srgbClr val="0000FF"/>
                          </a:solidFill>
                          <a:latin typeface="Calibri"/>
                          <a:ea typeface="Times New Roman"/>
                          <a:hlinkClick r:id="rId7"/>
                        </a:rPr>
                        <a:t> Force Participation, Income and Taxation and the Impact of Disease Prevention </a:t>
                      </a:r>
                      <a:r>
                        <a:rPr lang="en-US" sz="900" dirty="0">
                          <a:latin typeface="Calibri"/>
                          <a:ea typeface="Times New Roman"/>
                        </a:rPr>
                        <a:t/>
                      </a:r>
                      <a:br>
                        <a:rPr lang="en-US" sz="900" dirty="0">
                          <a:latin typeface="Calibri"/>
                          <a:ea typeface="Times New Roman"/>
                        </a:rPr>
                      </a:br>
                      <a:r>
                        <a:rPr lang="en-US" sz="900" b="1" dirty="0">
                          <a:solidFill>
                            <a:srgbClr val="666666"/>
                          </a:solidFill>
                          <a:latin typeface="Calibri"/>
                          <a:ea typeface="Times New Roman"/>
                        </a:rPr>
                        <a:t>Deborah Schofield, </a:t>
                      </a:r>
                      <a:r>
                        <a:rPr lang="en-US" sz="900" b="1" dirty="0" err="1">
                          <a:solidFill>
                            <a:srgbClr val="666666"/>
                          </a:solidFill>
                          <a:latin typeface="Calibri"/>
                          <a:ea typeface="Times New Roman"/>
                        </a:rPr>
                        <a:t>Rupendra</a:t>
                      </a:r>
                      <a:r>
                        <a:rPr lang="en-US" sz="900" b="1" dirty="0">
                          <a:solidFill>
                            <a:srgbClr val="666666"/>
                          </a:solidFill>
                          <a:latin typeface="Calibri"/>
                          <a:ea typeface="Times New Roman"/>
                        </a:rPr>
                        <a:t> </a:t>
                      </a:r>
                      <a:r>
                        <a:rPr lang="en-US" sz="900" b="1" dirty="0" err="1">
                          <a:solidFill>
                            <a:srgbClr val="666666"/>
                          </a:solidFill>
                          <a:latin typeface="Calibri"/>
                          <a:ea typeface="Times New Roman"/>
                        </a:rPr>
                        <a:t>Shrestha</a:t>
                      </a:r>
                      <a:r>
                        <a:rPr lang="en-US" sz="900" b="1" dirty="0">
                          <a:solidFill>
                            <a:srgbClr val="666666"/>
                          </a:solidFill>
                          <a:latin typeface="Calibri"/>
                          <a:ea typeface="Times New Roman"/>
                        </a:rPr>
                        <a:t>, Emily </a:t>
                      </a:r>
                      <a:r>
                        <a:rPr lang="en-US" sz="900" b="1" dirty="0" err="1">
                          <a:solidFill>
                            <a:srgbClr val="666666"/>
                          </a:solidFill>
                          <a:latin typeface="Calibri"/>
                          <a:ea typeface="Times New Roman"/>
                        </a:rPr>
                        <a:t>Callander</a:t>
                      </a:r>
                      <a:r>
                        <a:rPr lang="en-US" sz="900" b="1" dirty="0">
                          <a:solidFill>
                            <a:srgbClr val="666666"/>
                          </a:solidFill>
                          <a:latin typeface="Calibri"/>
                          <a:ea typeface="Times New Roman"/>
                        </a:rPr>
                        <a:t>, Richard Percival, Simon Kelly, Megan </a:t>
                      </a:r>
                      <a:r>
                        <a:rPr lang="en-US" sz="900" b="1" dirty="0" err="1">
                          <a:solidFill>
                            <a:srgbClr val="666666"/>
                          </a:solidFill>
                          <a:latin typeface="Calibri"/>
                          <a:ea typeface="Times New Roman"/>
                        </a:rPr>
                        <a:t>Passey</a:t>
                      </a:r>
                      <a:r>
                        <a:rPr lang="en-US" sz="900" b="1" dirty="0">
                          <a:solidFill>
                            <a:srgbClr val="666666"/>
                          </a:solidFill>
                          <a:latin typeface="Calibri"/>
                          <a:ea typeface="Times New Roman"/>
                        </a:rPr>
                        <a:t> and Susan Fletcher </a:t>
                      </a:r>
                      <a:endParaRPr lang="sv-SE" sz="900" dirty="0">
                        <a:latin typeface="Calibri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900" u="none" strike="noStrike" dirty="0">
                          <a:solidFill>
                            <a:srgbClr val="0000FF"/>
                          </a:solidFill>
                          <a:latin typeface="Calibri"/>
                          <a:ea typeface="Times New Roman"/>
                          <a:hlinkClick r:id="rId8"/>
                        </a:rPr>
                        <a:t>Projecting the Impacts of Illness on </a:t>
                      </a:r>
                      <a:r>
                        <a:rPr lang="en-US" sz="900" u="none" strike="noStrike" dirty="0" err="1">
                          <a:solidFill>
                            <a:srgbClr val="0000FF"/>
                          </a:solidFill>
                          <a:latin typeface="Calibri"/>
                          <a:ea typeface="Times New Roman"/>
                          <a:hlinkClick r:id="rId8"/>
                        </a:rPr>
                        <a:t>Labour</a:t>
                      </a:r>
                      <a:r>
                        <a:rPr lang="en-US" sz="900" u="none" strike="noStrike" dirty="0">
                          <a:solidFill>
                            <a:srgbClr val="0000FF"/>
                          </a:solidFill>
                          <a:latin typeface="Calibri"/>
                          <a:ea typeface="Times New Roman"/>
                          <a:hlinkClick r:id="rId8"/>
                        </a:rPr>
                        <a:t> Force Participation: An Application of </a:t>
                      </a:r>
                      <a:r>
                        <a:rPr lang="en-US" sz="900" u="none" strike="noStrike" dirty="0" err="1">
                          <a:solidFill>
                            <a:srgbClr val="0000FF"/>
                          </a:solidFill>
                          <a:latin typeface="Calibri"/>
                          <a:ea typeface="Times New Roman"/>
                          <a:hlinkClick r:id="rId8"/>
                        </a:rPr>
                        <a:t>Health&amp;WealthMOD</a:t>
                      </a:r>
                      <a:r>
                        <a:rPr lang="en-US" sz="900" u="none" strike="noStrike" dirty="0">
                          <a:solidFill>
                            <a:srgbClr val="0000FF"/>
                          </a:solidFill>
                          <a:latin typeface="Calibri"/>
                          <a:ea typeface="Times New Roman"/>
                          <a:hlinkClick r:id="rId8"/>
                        </a:rPr>
                        <a:t> </a:t>
                      </a:r>
                      <a:r>
                        <a:rPr lang="en-US" sz="900" dirty="0">
                          <a:latin typeface="Calibri"/>
                          <a:ea typeface="Times New Roman"/>
                        </a:rPr>
                        <a:t/>
                      </a:r>
                      <a:br>
                        <a:rPr lang="en-US" sz="900" dirty="0">
                          <a:latin typeface="Calibri"/>
                          <a:ea typeface="Times New Roman"/>
                        </a:rPr>
                      </a:br>
                      <a:r>
                        <a:rPr lang="en-US" sz="900" b="1" dirty="0">
                          <a:solidFill>
                            <a:srgbClr val="666666"/>
                          </a:solidFill>
                          <a:latin typeface="Calibri"/>
                          <a:ea typeface="Times New Roman"/>
                        </a:rPr>
                        <a:t>Deborah Schofield, </a:t>
                      </a:r>
                      <a:r>
                        <a:rPr lang="en-US" sz="900" b="1" dirty="0" err="1">
                          <a:solidFill>
                            <a:srgbClr val="666666"/>
                          </a:solidFill>
                          <a:latin typeface="Calibri"/>
                          <a:ea typeface="Times New Roman"/>
                        </a:rPr>
                        <a:t>Rupendra</a:t>
                      </a:r>
                      <a:r>
                        <a:rPr lang="en-US" sz="900" b="1" dirty="0">
                          <a:solidFill>
                            <a:srgbClr val="666666"/>
                          </a:solidFill>
                          <a:latin typeface="Calibri"/>
                          <a:ea typeface="Times New Roman"/>
                        </a:rPr>
                        <a:t> </a:t>
                      </a:r>
                      <a:r>
                        <a:rPr lang="en-US" sz="900" b="1" dirty="0" err="1">
                          <a:solidFill>
                            <a:srgbClr val="666666"/>
                          </a:solidFill>
                          <a:latin typeface="Calibri"/>
                          <a:ea typeface="Times New Roman"/>
                        </a:rPr>
                        <a:t>Shrestha</a:t>
                      </a:r>
                      <a:r>
                        <a:rPr lang="en-US" sz="900" b="1" dirty="0">
                          <a:solidFill>
                            <a:srgbClr val="666666"/>
                          </a:solidFill>
                          <a:latin typeface="Calibri"/>
                          <a:ea typeface="Times New Roman"/>
                        </a:rPr>
                        <a:t>, Megan </a:t>
                      </a:r>
                      <a:r>
                        <a:rPr lang="en-US" sz="900" b="1" dirty="0" err="1">
                          <a:solidFill>
                            <a:srgbClr val="666666"/>
                          </a:solidFill>
                          <a:latin typeface="Calibri"/>
                          <a:ea typeface="Times New Roman"/>
                        </a:rPr>
                        <a:t>Passey</a:t>
                      </a:r>
                      <a:r>
                        <a:rPr lang="en-US" sz="900" b="1" dirty="0">
                          <a:solidFill>
                            <a:srgbClr val="666666"/>
                          </a:solidFill>
                          <a:latin typeface="Calibri"/>
                          <a:ea typeface="Times New Roman"/>
                        </a:rPr>
                        <a:t>, Susan Fletcher, Simon Kelly and Richard Percival </a:t>
                      </a:r>
                      <a:endParaRPr lang="sv-SE" sz="900" dirty="0">
                        <a:latin typeface="Calibri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900" u="none" strike="noStrike" dirty="0">
                          <a:solidFill>
                            <a:srgbClr val="0000FF"/>
                          </a:solidFill>
                          <a:latin typeface="Calibri"/>
                          <a:ea typeface="Times New Roman"/>
                          <a:hlinkClick r:id="rId9"/>
                        </a:rPr>
                        <a:t>Using Statistics Canada </a:t>
                      </a:r>
                      <a:r>
                        <a:rPr lang="en-US" sz="900" u="none" strike="noStrike" dirty="0" err="1">
                          <a:solidFill>
                            <a:srgbClr val="0000FF"/>
                          </a:solidFill>
                          <a:latin typeface="Calibri"/>
                          <a:ea typeface="Times New Roman"/>
                          <a:hlinkClick r:id="rId9"/>
                        </a:rPr>
                        <a:t>LifePaths</a:t>
                      </a:r>
                      <a:r>
                        <a:rPr lang="en-US" sz="900" u="none" strike="noStrike" dirty="0">
                          <a:solidFill>
                            <a:srgbClr val="0000FF"/>
                          </a:solidFill>
                          <a:latin typeface="Calibri"/>
                          <a:ea typeface="Times New Roman"/>
                          <a:hlinkClick r:id="rId9"/>
                        </a:rPr>
                        <a:t> </a:t>
                      </a:r>
                      <a:r>
                        <a:rPr lang="en-US" sz="900" u="none" strike="noStrike" dirty="0" err="1">
                          <a:solidFill>
                            <a:srgbClr val="0000FF"/>
                          </a:solidFill>
                          <a:latin typeface="Calibri"/>
                          <a:ea typeface="Times New Roman"/>
                          <a:hlinkClick r:id="rId9"/>
                        </a:rPr>
                        <a:t>Microsimulation</a:t>
                      </a:r>
                      <a:r>
                        <a:rPr lang="en-US" sz="900" u="none" strike="noStrike" dirty="0">
                          <a:solidFill>
                            <a:srgbClr val="0000FF"/>
                          </a:solidFill>
                          <a:latin typeface="Calibri"/>
                          <a:ea typeface="Times New Roman"/>
                          <a:hlinkClick r:id="rId9"/>
                        </a:rPr>
                        <a:t> Model to Project the Disability Status of Canadian Elderly </a:t>
                      </a:r>
                      <a:r>
                        <a:rPr lang="en-US" sz="900" dirty="0">
                          <a:latin typeface="Calibri"/>
                          <a:ea typeface="Times New Roman"/>
                        </a:rPr>
                        <a:t/>
                      </a:r>
                      <a:br>
                        <a:rPr lang="en-US" sz="900" dirty="0">
                          <a:latin typeface="Calibri"/>
                          <a:ea typeface="Times New Roman"/>
                        </a:rPr>
                      </a:br>
                      <a:r>
                        <a:rPr lang="en-US" sz="900" b="1" dirty="0">
                          <a:solidFill>
                            <a:srgbClr val="666666"/>
                          </a:solidFill>
                          <a:latin typeface="Calibri"/>
                          <a:ea typeface="Times New Roman"/>
                        </a:rPr>
                        <a:t>Jacques </a:t>
                      </a:r>
                      <a:r>
                        <a:rPr lang="en-US" sz="900" b="1" dirty="0" err="1">
                          <a:solidFill>
                            <a:srgbClr val="666666"/>
                          </a:solidFill>
                          <a:latin typeface="Calibri"/>
                          <a:ea typeface="Times New Roman"/>
                        </a:rPr>
                        <a:t>Légaré</a:t>
                      </a:r>
                      <a:r>
                        <a:rPr lang="en-US" sz="900" b="1" dirty="0">
                          <a:solidFill>
                            <a:srgbClr val="666666"/>
                          </a:solidFill>
                          <a:latin typeface="Calibri"/>
                          <a:ea typeface="Times New Roman"/>
                        </a:rPr>
                        <a:t> and </a:t>
                      </a:r>
                      <a:r>
                        <a:rPr lang="en-US" sz="900" b="1" dirty="0" err="1">
                          <a:solidFill>
                            <a:srgbClr val="666666"/>
                          </a:solidFill>
                          <a:latin typeface="Calibri"/>
                          <a:ea typeface="Times New Roman"/>
                        </a:rPr>
                        <a:t>Yann</a:t>
                      </a:r>
                      <a:r>
                        <a:rPr lang="en-US" sz="900" b="1" dirty="0">
                          <a:solidFill>
                            <a:srgbClr val="666666"/>
                          </a:solidFill>
                          <a:latin typeface="Calibri"/>
                          <a:ea typeface="Times New Roman"/>
                        </a:rPr>
                        <a:t> </a:t>
                      </a:r>
                      <a:r>
                        <a:rPr lang="en-US" sz="900" b="1" dirty="0" err="1">
                          <a:solidFill>
                            <a:srgbClr val="666666"/>
                          </a:solidFill>
                          <a:latin typeface="Calibri"/>
                          <a:ea typeface="Times New Roman"/>
                        </a:rPr>
                        <a:t>Décarie</a:t>
                      </a:r>
                      <a:endParaRPr lang="sv-SE" sz="900" dirty="0">
                        <a:latin typeface="Calibri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900" u="none" strike="noStrike" dirty="0">
                          <a:solidFill>
                            <a:srgbClr val="0000FF"/>
                          </a:solidFill>
                          <a:latin typeface="Calibri"/>
                          <a:ea typeface="Times New Roman"/>
                          <a:hlinkClick r:id="rId10"/>
                        </a:rPr>
                        <a:t>Cost-Benefit Model System of Chronic Diseases in Australia to Assess and Rank Prevention and Treatment Options</a:t>
                      </a:r>
                      <a:r>
                        <a:rPr lang="en-US" sz="900" dirty="0">
                          <a:latin typeface="Calibri"/>
                          <a:ea typeface="Times New Roman"/>
                        </a:rPr>
                        <a:t/>
                      </a:r>
                      <a:br>
                        <a:rPr lang="en-US" sz="900" dirty="0">
                          <a:latin typeface="Calibri"/>
                          <a:ea typeface="Times New Roman"/>
                        </a:rPr>
                      </a:br>
                      <a:r>
                        <a:rPr lang="en-US" sz="900" b="1" dirty="0">
                          <a:solidFill>
                            <a:srgbClr val="666666"/>
                          </a:solidFill>
                          <a:latin typeface="Calibri"/>
                          <a:ea typeface="Times New Roman"/>
                        </a:rPr>
                        <a:t>Agnes E Walker and Stephen </a:t>
                      </a:r>
                      <a:r>
                        <a:rPr lang="en-US" sz="900" b="1" dirty="0" err="1">
                          <a:solidFill>
                            <a:srgbClr val="666666"/>
                          </a:solidFill>
                          <a:latin typeface="Calibri"/>
                          <a:ea typeface="Times New Roman"/>
                        </a:rPr>
                        <a:t>Colagiuri</a:t>
                      </a:r>
                      <a:endParaRPr lang="sv-SE" sz="900" dirty="0">
                        <a:latin typeface="Calibri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900" u="none" strike="noStrike" dirty="0">
                          <a:solidFill>
                            <a:srgbClr val="0000FF"/>
                          </a:solidFill>
                          <a:latin typeface="Calibri"/>
                          <a:ea typeface="Times New Roman"/>
                          <a:hlinkClick r:id="rId11"/>
                        </a:rPr>
                        <a:t>Economic </a:t>
                      </a:r>
                      <a:r>
                        <a:rPr lang="en-US" sz="900" u="none" strike="noStrike" dirty="0" err="1">
                          <a:solidFill>
                            <a:srgbClr val="0000FF"/>
                          </a:solidFill>
                          <a:latin typeface="Calibri"/>
                          <a:ea typeface="Times New Roman"/>
                          <a:hlinkClick r:id="rId11"/>
                        </a:rPr>
                        <a:t>Modelling</a:t>
                      </a:r>
                      <a:r>
                        <a:rPr lang="en-US" sz="900" u="none" strike="noStrike" dirty="0">
                          <a:solidFill>
                            <a:srgbClr val="0000FF"/>
                          </a:solidFill>
                          <a:latin typeface="Calibri"/>
                          <a:ea typeface="Times New Roman"/>
                          <a:hlinkClick r:id="rId11"/>
                        </a:rPr>
                        <a:t> of the Prevention of Type 2 Diabetes in Australia - The Diabetes Model</a:t>
                      </a:r>
                      <a:r>
                        <a:rPr lang="en-US" sz="900" b="1" dirty="0">
                          <a:latin typeface="Calibri"/>
                          <a:ea typeface="Times New Roman"/>
                        </a:rPr>
                        <a:t/>
                      </a:r>
                      <a:br>
                        <a:rPr lang="en-US" sz="900" b="1" dirty="0">
                          <a:latin typeface="Calibri"/>
                          <a:ea typeface="Times New Roman"/>
                        </a:rPr>
                      </a:br>
                      <a:r>
                        <a:rPr lang="en-US" sz="900" b="1" dirty="0" err="1">
                          <a:solidFill>
                            <a:srgbClr val="666666"/>
                          </a:solidFill>
                          <a:latin typeface="Calibri"/>
                          <a:ea typeface="Times New Roman"/>
                        </a:rPr>
                        <a:t>Linc</a:t>
                      </a:r>
                      <a:r>
                        <a:rPr lang="en-US" sz="900" b="1" dirty="0">
                          <a:solidFill>
                            <a:srgbClr val="666666"/>
                          </a:solidFill>
                          <a:latin typeface="Calibri"/>
                          <a:ea typeface="Times New Roman"/>
                        </a:rPr>
                        <a:t> </a:t>
                      </a:r>
                      <a:r>
                        <a:rPr lang="en-US" sz="900" b="1" dirty="0" err="1">
                          <a:solidFill>
                            <a:srgbClr val="666666"/>
                          </a:solidFill>
                          <a:latin typeface="Calibri"/>
                          <a:ea typeface="Times New Roman"/>
                        </a:rPr>
                        <a:t>Thurecht</a:t>
                      </a:r>
                      <a:r>
                        <a:rPr lang="en-US" sz="900" b="1" dirty="0">
                          <a:solidFill>
                            <a:srgbClr val="666666"/>
                          </a:solidFill>
                          <a:latin typeface="Calibri"/>
                          <a:ea typeface="Times New Roman"/>
                        </a:rPr>
                        <a:t>, Laurie Brown and Mandy Yap </a:t>
                      </a:r>
                      <a:endParaRPr lang="sv-SE" sz="900" dirty="0">
                        <a:latin typeface="Calibri"/>
                        <a:ea typeface="Times New Roman"/>
                      </a:endParaRPr>
                    </a:p>
                  </a:txBody>
                  <a:tcPr marL="6136" marR="6136" marT="6136" marB="6136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99"/>
                    </a:solidFill>
                  </a:tcPr>
                </a:tc>
              </a:tr>
              <a:tr h="110518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sv-SE" sz="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36" marR="6136" marT="6136" marB="61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99"/>
                    </a:solidFill>
                  </a:tcPr>
                </a:tc>
              </a:tr>
            </a:tbl>
          </a:graphicData>
        </a:graphic>
      </p:graphicFrame>
      <p:pic>
        <p:nvPicPr>
          <p:cNvPr id="26625" name="Bild 3" descr="Logo of the International Microsimulation Association">
            <a:hlinkClick r:id="rId12"/>
          </p:cNvPr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3203848" y="5589240"/>
            <a:ext cx="2628900" cy="8953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 smtClean="0"/>
              <a:t>Vad är en god miljö för mikrosimulering?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v-S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3200" dirty="0" smtClean="0"/>
              <a:t>Utvecklingen av en mikrosimuleringsmodell är ett forskningsarbete</a:t>
            </a:r>
            <a:endParaRPr lang="sv-SE" sz="3200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>
            <a:normAutofit fontScale="77500" lnSpcReduction="20000"/>
          </a:bodyPr>
          <a:lstStyle/>
          <a:p>
            <a:r>
              <a:rPr lang="sv-SE" sz="2800" dirty="0" smtClean="0"/>
              <a:t>som kräver samverkan mellan flera olika specialister t ex</a:t>
            </a:r>
          </a:p>
          <a:p>
            <a:pPr>
              <a:buNone/>
            </a:pPr>
            <a:r>
              <a:rPr lang="sv-SE" sz="2800" dirty="0"/>
              <a:t>	</a:t>
            </a:r>
            <a:r>
              <a:rPr lang="sv-SE" sz="2400" dirty="0" smtClean="0"/>
              <a:t>- demografer</a:t>
            </a:r>
          </a:p>
          <a:p>
            <a:pPr>
              <a:buNone/>
            </a:pPr>
            <a:r>
              <a:rPr lang="sv-SE" sz="2400" dirty="0"/>
              <a:t>	</a:t>
            </a:r>
            <a:r>
              <a:rPr lang="sv-SE" sz="2400" dirty="0" smtClean="0"/>
              <a:t>- ekonomer</a:t>
            </a:r>
          </a:p>
          <a:p>
            <a:pPr>
              <a:buNone/>
            </a:pPr>
            <a:r>
              <a:rPr lang="sv-SE" sz="2400" dirty="0"/>
              <a:t>	</a:t>
            </a:r>
            <a:r>
              <a:rPr lang="sv-SE" sz="2400" dirty="0" smtClean="0"/>
              <a:t>- sociologer</a:t>
            </a:r>
          </a:p>
          <a:p>
            <a:pPr>
              <a:buNone/>
            </a:pPr>
            <a:r>
              <a:rPr lang="sv-SE" sz="2400" dirty="0"/>
              <a:t>	</a:t>
            </a:r>
            <a:r>
              <a:rPr lang="sv-SE" sz="2400" dirty="0" smtClean="0"/>
              <a:t>- kulturgeografer</a:t>
            </a:r>
          </a:p>
          <a:p>
            <a:pPr>
              <a:buNone/>
            </a:pPr>
            <a:r>
              <a:rPr lang="sv-SE" sz="2400" dirty="0"/>
              <a:t>	</a:t>
            </a:r>
            <a:r>
              <a:rPr lang="sv-SE" sz="2400" dirty="0" smtClean="0"/>
              <a:t>-epidemiologer/folkhälsospecialister</a:t>
            </a:r>
          </a:p>
          <a:p>
            <a:pPr>
              <a:buNone/>
            </a:pPr>
            <a:r>
              <a:rPr lang="sv-SE" sz="2400" dirty="0"/>
              <a:t>	</a:t>
            </a:r>
            <a:r>
              <a:rPr lang="sv-SE" sz="2400" dirty="0" smtClean="0"/>
              <a:t>-statistiker</a:t>
            </a:r>
          </a:p>
          <a:p>
            <a:pPr>
              <a:buNone/>
            </a:pPr>
            <a:r>
              <a:rPr lang="sv-SE" sz="2400" dirty="0"/>
              <a:t>	</a:t>
            </a:r>
            <a:r>
              <a:rPr lang="sv-SE" sz="2400" dirty="0" err="1" smtClean="0"/>
              <a:t>-IT-specialister</a:t>
            </a:r>
            <a:endParaRPr lang="sv-SE" sz="2400" dirty="0" smtClean="0"/>
          </a:p>
          <a:p>
            <a:r>
              <a:rPr lang="sv-SE" sz="2800" dirty="0" smtClean="0"/>
              <a:t>som kräver goda data</a:t>
            </a:r>
          </a:p>
          <a:p>
            <a:pPr>
              <a:buNone/>
            </a:pPr>
            <a:r>
              <a:rPr lang="sv-SE" sz="2400" dirty="0"/>
              <a:t>	</a:t>
            </a:r>
            <a:r>
              <a:rPr lang="sv-SE" sz="2400" dirty="0" smtClean="0"/>
              <a:t>- registerdata (</a:t>
            </a:r>
            <a:r>
              <a:rPr lang="sv-SE" sz="2400" u="sng" dirty="0" smtClean="0"/>
              <a:t>Fördelar</a:t>
            </a:r>
            <a:r>
              <a:rPr lang="sv-SE" sz="2400" dirty="0" smtClean="0"/>
              <a:t>: populationer eller stora urval, innehåller exakt de uppgifter och policyparametrar  som politiker och myndigheter använder, liten felprocent, inget bortfall. </a:t>
            </a:r>
          </a:p>
          <a:p>
            <a:pPr>
              <a:buNone/>
            </a:pPr>
            <a:r>
              <a:rPr lang="sv-SE" sz="2400" dirty="0" smtClean="0"/>
              <a:t>	</a:t>
            </a:r>
            <a:r>
              <a:rPr lang="sv-SE" sz="2400" u="sng" dirty="0" smtClean="0"/>
              <a:t>Nackdelar</a:t>
            </a:r>
            <a:r>
              <a:rPr lang="sv-SE" sz="2400" dirty="0" smtClean="0"/>
              <a:t>: saknar data som behövs i forskningen och som ibland bara kan fås genom intervjuer/enkäter, variabel och populationsdefinitionerna är inte alltid ideala för forskning.) </a:t>
            </a:r>
          </a:p>
          <a:p>
            <a:pPr>
              <a:buNone/>
            </a:pPr>
            <a:r>
              <a:rPr lang="sv-SE" sz="2400" b="1" dirty="0" smtClean="0"/>
              <a:t>	Sveriges goda registerdata är en internationell konkurrensfördel!</a:t>
            </a:r>
          </a:p>
          <a:p>
            <a:pPr>
              <a:buNone/>
            </a:pPr>
            <a:endParaRPr lang="sv-SE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3200" dirty="0" smtClean="0"/>
              <a:t>Utvecklingen av en mikrosimuleringsmodell är ett forskningsarbete</a:t>
            </a:r>
            <a:endParaRPr lang="sv-SE" sz="3200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sv-SE" dirty="0"/>
              <a:t>	</a:t>
            </a:r>
            <a:r>
              <a:rPr lang="sv-SE" sz="2400" dirty="0" smtClean="0"/>
              <a:t>- samkörning av registerdata (SOS samarbetar inte med SCB om MONA)</a:t>
            </a:r>
          </a:p>
          <a:p>
            <a:pPr>
              <a:buNone/>
            </a:pPr>
            <a:r>
              <a:rPr lang="sv-SE" sz="2400" dirty="0"/>
              <a:t>	</a:t>
            </a:r>
            <a:r>
              <a:rPr lang="sv-SE" sz="2400" dirty="0" smtClean="0"/>
              <a:t>- samkörning av register och </a:t>
            </a:r>
            <a:r>
              <a:rPr lang="sv-SE" sz="2400" dirty="0" err="1" smtClean="0"/>
              <a:t>survey</a:t>
            </a:r>
            <a:r>
              <a:rPr lang="sv-SE" sz="2400" dirty="0" smtClean="0"/>
              <a:t> data (Urval ur t ex </a:t>
            </a:r>
            <a:r>
              <a:rPr lang="sv-SE" sz="2400" dirty="0" err="1" smtClean="0"/>
              <a:t>SCBs</a:t>
            </a:r>
            <a:r>
              <a:rPr lang="sv-SE" sz="2400" dirty="0" smtClean="0"/>
              <a:t> eller </a:t>
            </a:r>
            <a:r>
              <a:rPr lang="sv-SE" sz="2400" dirty="0" err="1" smtClean="0"/>
              <a:t>SOSs</a:t>
            </a:r>
            <a:r>
              <a:rPr lang="sv-SE" sz="2400" dirty="0" smtClean="0"/>
              <a:t> register. Bortfallsproblemen.)</a:t>
            </a:r>
          </a:p>
          <a:p>
            <a:pPr>
              <a:buNone/>
            </a:pPr>
            <a:r>
              <a:rPr lang="sv-SE" sz="2400" dirty="0"/>
              <a:t>	</a:t>
            </a:r>
            <a:r>
              <a:rPr lang="sv-SE" sz="2400" dirty="0" smtClean="0"/>
              <a:t>- Sekretessfrågor: För att utveckla nya delmodeller i en mikrosimuleringsmodell kan man möjligen använda ”</a:t>
            </a:r>
            <a:r>
              <a:rPr lang="sv-SE" sz="2400" dirty="0" err="1" smtClean="0"/>
              <a:t>remote</a:t>
            </a:r>
            <a:r>
              <a:rPr lang="sv-SE" sz="2400" dirty="0" smtClean="0"/>
              <a:t> access” som i MONA, men för att simulera behöver man data för startpopulationen ”in house”.</a:t>
            </a:r>
          </a:p>
          <a:p>
            <a:r>
              <a:rPr lang="sv-SE" sz="2800" dirty="0" smtClean="0"/>
              <a:t>som kräver utveckling av statistisk metodik och simuleringsteknik,</a:t>
            </a:r>
          </a:p>
          <a:p>
            <a:r>
              <a:rPr lang="sv-SE" sz="2800" dirty="0" smtClean="0"/>
              <a:t>Som kräver långsiktighet och en långsiktig finansiering.</a:t>
            </a:r>
          </a:p>
          <a:p>
            <a:pPr>
              <a:buNone/>
            </a:pPr>
            <a:r>
              <a:rPr lang="sv-SE" sz="2800" dirty="0" smtClean="0"/>
              <a:t>	</a:t>
            </a:r>
            <a:r>
              <a:rPr lang="sv-SE" sz="2400" dirty="0" smtClean="0"/>
              <a:t>Att utveckla en stor mikrosimuleringsmodell tar rätt lång tid och är en stor investering, som bör kunna ge avkastning under ännu längre tid om den underhålles.</a:t>
            </a:r>
            <a:endParaRPr lang="sv-SE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sz="3100" b="1" i="1" dirty="0" smtClean="0"/>
              <a:t>Simulated </a:t>
            </a:r>
            <a:r>
              <a:rPr lang="en-US" sz="3100" b="1" i="1" dirty="0" smtClean="0"/>
              <a:t>average days of inpatient care by age 50-100 for</a:t>
            </a:r>
            <a:r>
              <a:rPr lang="en-GB" sz="3100" b="1" i="1" dirty="0" smtClean="0"/>
              <a:t> the birth cohorts of 1930, 1940, and 1950</a:t>
            </a:r>
            <a:r>
              <a:rPr lang="en-US" sz="3100" b="1" i="1" dirty="0" smtClean="0"/>
              <a:t>. Men and women, respectively</a:t>
            </a:r>
            <a:endParaRPr lang="sv-SE" sz="3100" dirty="0"/>
          </a:p>
        </p:txBody>
      </p:sp>
      <p:pic>
        <p:nvPicPr>
          <p:cNvPr id="3" name="Bildobjekt 2" descr="f10_9_alt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1628800"/>
            <a:ext cx="7272807" cy="4536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sv-SE" sz="3600" dirty="0" smtClean="0"/>
              <a:t>En mikrosimuleringsmodell måste underhållas kontinuerligt därför att…</a:t>
            </a:r>
            <a:endParaRPr lang="sv-SE" sz="3600" dirty="0"/>
          </a:p>
        </p:txBody>
      </p:sp>
      <p:sp>
        <p:nvSpPr>
          <p:cNvPr id="3" name="textruta 2"/>
          <p:cNvSpPr txBox="1"/>
          <p:nvPr/>
        </p:nvSpPr>
        <p:spPr>
          <a:xfrm>
            <a:off x="683568" y="2060848"/>
            <a:ext cx="828092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sv-SE" sz="2400" dirty="0" smtClean="0"/>
              <a:t> Det sker ständigt policyförändringar och institutionella förändringar.</a:t>
            </a:r>
          </a:p>
          <a:p>
            <a:pPr marL="342900" indent="-342900">
              <a:buFont typeface="+mj-lt"/>
              <a:buAutoNum type="arabicPeriod"/>
            </a:pPr>
            <a:r>
              <a:rPr lang="sv-SE" sz="2400" dirty="0" smtClean="0"/>
              <a:t> Marknadsförändringar (t ex introduktion av nya varor och tjänster)</a:t>
            </a:r>
          </a:p>
          <a:p>
            <a:pPr marL="342900" indent="-342900">
              <a:buFont typeface="+mj-lt"/>
              <a:buAutoNum type="arabicPeriod"/>
            </a:pPr>
            <a:r>
              <a:rPr lang="sv-SE" sz="2400" dirty="0" smtClean="0"/>
              <a:t> Nya och bättre data blir tillgängliga</a:t>
            </a:r>
          </a:p>
          <a:p>
            <a:pPr marL="342900" indent="-342900">
              <a:buFont typeface="+mj-lt"/>
              <a:buAutoNum type="arabicPeriod"/>
            </a:pPr>
            <a:r>
              <a:rPr lang="sv-SE" sz="2400" dirty="0" smtClean="0"/>
              <a:t> Nya forskningsresultat blir tillgängliga, både avseende sakförhållanden och metoder</a:t>
            </a:r>
            <a:endParaRPr lang="sv-SE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3200" dirty="0" smtClean="0"/>
              <a:t>Exempel på forskningsbehov</a:t>
            </a:r>
            <a:endParaRPr lang="sv-SE" sz="3200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sv-SE" sz="2400" dirty="0" smtClean="0"/>
              <a:t>Hur påverkas folk av policyförändringar, institutionella förändringar och marknadsförändringar?</a:t>
            </a:r>
          </a:p>
          <a:p>
            <a:pPr marL="457200" indent="-457200">
              <a:buFont typeface="+mj-lt"/>
              <a:buAutoNum type="arabicPeriod"/>
            </a:pPr>
            <a:r>
              <a:rPr lang="sv-SE" sz="2400" dirty="0" smtClean="0"/>
              <a:t>Med undantag för familjebildning och familjesplittring, har man hittills byggt in relativt lite av </a:t>
            </a:r>
            <a:r>
              <a:rPr lang="sv-SE" sz="2400" u="sng" dirty="0" smtClean="0"/>
              <a:t>interaktion mellan individer </a:t>
            </a:r>
            <a:r>
              <a:rPr lang="sv-SE" sz="2400" dirty="0" smtClean="0"/>
              <a:t>i modellerna. Mikrosimuleringsmetodiken gör det emellertid möjligt att låta individer påverka varandra. En väg att gå kan vara att utveckla s k </a:t>
            </a:r>
            <a:r>
              <a:rPr lang="sv-SE" sz="2400" u="sng" dirty="0" smtClean="0"/>
              <a:t>agentbaserade modeller</a:t>
            </a:r>
            <a:r>
              <a:rPr lang="sv-SE" sz="2400" dirty="0" smtClean="0"/>
              <a:t>.</a:t>
            </a:r>
          </a:p>
          <a:p>
            <a:pPr marL="457200" indent="-457200">
              <a:buFont typeface="+mj-lt"/>
              <a:buAutoNum type="arabicPeriod"/>
            </a:pPr>
            <a:r>
              <a:rPr lang="sv-SE" sz="2400" dirty="0" smtClean="0"/>
              <a:t>De flesta mikrosimuleringsmodeller har ingen </a:t>
            </a:r>
            <a:r>
              <a:rPr lang="sv-SE" sz="2400" u="sng" dirty="0" smtClean="0"/>
              <a:t>makroekonomisk </a:t>
            </a:r>
            <a:r>
              <a:rPr lang="sv-SE" sz="2400" u="sng" dirty="0" err="1" smtClean="0"/>
              <a:t>feed</a:t>
            </a:r>
            <a:r>
              <a:rPr lang="sv-SE" sz="2400" u="sng" dirty="0" smtClean="0"/>
              <a:t> back eller marknadsanpassning genom prisförändringar</a:t>
            </a:r>
            <a:r>
              <a:rPr lang="sv-SE" sz="2400" dirty="0" smtClean="0"/>
              <a:t>. Försök har gjorts att kombinera en mikrosimuleringsmodell med en s k ”</a:t>
            </a:r>
            <a:r>
              <a:rPr lang="sv-SE" sz="2400" dirty="0" err="1" smtClean="0"/>
              <a:t>computable</a:t>
            </a:r>
            <a:r>
              <a:rPr lang="sv-SE" sz="2400" dirty="0" smtClean="0"/>
              <a:t> general </a:t>
            </a:r>
            <a:r>
              <a:rPr lang="sv-SE" sz="2400" dirty="0" err="1" smtClean="0"/>
              <a:t>equilibrium</a:t>
            </a:r>
            <a:r>
              <a:rPr lang="sv-SE" sz="2400" dirty="0" smtClean="0"/>
              <a:t>” modell, men betydligt mer behöver göras för att introducera makrochocker, </a:t>
            </a:r>
            <a:r>
              <a:rPr lang="sv-SE" sz="2400" dirty="0" err="1" smtClean="0"/>
              <a:t>feed</a:t>
            </a:r>
            <a:r>
              <a:rPr lang="sv-SE" sz="2400" dirty="0" smtClean="0"/>
              <a:t> back och marknadsanpassning i mikrosimuleringsmodellerna.</a:t>
            </a:r>
          </a:p>
          <a:p>
            <a:pPr marL="457200" indent="-457200">
              <a:buFont typeface="+mj-lt"/>
              <a:buAutoNum type="arabicPeriod"/>
            </a:pPr>
            <a:r>
              <a:rPr lang="sv-SE" sz="2400" u="sng" dirty="0" err="1" smtClean="0"/>
              <a:t>Estimations-</a:t>
            </a:r>
            <a:r>
              <a:rPr lang="sv-SE" sz="2400" u="sng" dirty="0" smtClean="0"/>
              <a:t> och testmetoder </a:t>
            </a:r>
            <a:r>
              <a:rPr lang="sv-SE" sz="2400" dirty="0" smtClean="0"/>
              <a:t>behöver anpassas till </a:t>
            </a:r>
            <a:r>
              <a:rPr lang="sv-SE" sz="2400" dirty="0" err="1" smtClean="0"/>
              <a:t>mikrosimulerings-tillämpningarna</a:t>
            </a:r>
            <a:r>
              <a:rPr lang="sv-SE" sz="2400" dirty="0" smtClean="0"/>
              <a:t> (t ex generaliserade moment metoder, simuleringsbaserad </a:t>
            </a:r>
            <a:r>
              <a:rPr lang="sv-SE" sz="2400" dirty="0" err="1" smtClean="0"/>
              <a:t>estimation</a:t>
            </a:r>
            <a:r>
              <a:rPr lang="sv-SE" sz="2400" dirty="0" smtClean="0"/>
              <a:t>)</a:t>
            </a:r>
          </a:p>
          <a:p>
            <a:pPr marL="457200" indent="-457200">
              <a:buFont typeface="+mj-lt"/>
              <a:buAutoNum type="arabicPeriod"/>
            </a:pPr>
            <a:r>
              <a:rPr lang="sv-SE" sz="2400" dirty="0" smtClean="0"/>
              <a:t>Effektiva </a:t>
            </a:r>
            <a:r>
              <a:rPr lang="sv-SE" sz="2400" u="sng" dirty="0" smtClean="0"/>
              <a:t>simulerings- och valideringsmetoder</a:t>
            </a:r>
          </a:p>
          <a:p>
            <a:pPr marL="457200" indent="-457200">
              <a:buFont typeface="+mj-lt"/>
              <a:buAutoNum type="arabicPeriod"/>
            </a:pPr>
            <a:endParaRPr lang="sv-SE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3600" dirty="0" smtClean="0"/>
              <a:t>Organisatoriska överväganden</a:t>
            </a:r>
            <a:endParaRPr lang="sv-SE" sz="3600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sv-SE" sz="2800" dirty="0" smtClean="0"/>
              <a:t>Var hittar vi en lämplig miljö för mikrosimulering?</a:t>
            </a:r>
          </a:p>
          <a:p>
            <a:pPr>
              <a:buNone/>
            </a:pPr>
            <a:r>
              <a:rPr lang="sv-SE" sz="2800" dirty="0"/>
              <a:t>	</a:t>
            </a:r>
            <a:r>
              <a:rPr lang="sv-SE" sz="2800" dirty="0" smtClean="0"/>
              <a:t>- Forskningsmiljö (tvärvetenskaplig)</a:t>
            </a:r>
          </a:p>
          <a:p>
            <a:pPr>
              <a:buNone/>
            </a:pPr>
            <a:r>
              <a:rPr lang="sv-SE" sz="2800" dirty="0"/>
              <a:t>	</a:t>
            </a:r>
            <a:r>
              <a:rPr lang="sv-SE" sz="2800" dirty="0" smtClean="0"/>
              <a:t>- Närhet till användare och service till användare</a:t>
            </a:r>
          </a:p>
          <a:p>
            <a:pPr>
              <a:buNone/>
            </a:pPr>
            <a:r>
              <a:rPr lang="sv-SE" sz="2800" dirty="0"/>
              <a:t>	</a:t>
            </a:r>
            <a:r>
              <a:rPr lang="sv-SE" sz="2800" dirty="0" smtClean="0"/>
              <a:t>- Stabilitet i personalförsörjningen</a:t>
            </a:r>
          </a:p>
          <a:p>
            <a:pPr>
              <a:buNone/>
            </a:pPr>
            <a:r>
              <a:rPr lang="sv-SE" sz="2800" dirty="0"/>
              <a:t>	</a:t>
            </a:r>
            <a:r>
              <a:rPr lang="sv-SE" sz="2800" dirty="0" smtClean="0"/>
              <a:t>- Långsiktig finansiering</a:t>
            </a:r>
            <a:endParaRPr lang="sv-SE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3600" dirty="0" smtClean="0"/>
              <a:t>Universitets(ämnes-)institution?</a:t>
            </a:r>
            <a:endParaRPr lang="sv-SE" sz="3600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sv-SE" sz="2800" u="sng" dirty="0" smtClean="0"/>
              <a:t>Fördelar:</a:t>
            </a:r>
            <a:r>
              <a:rPr lang="sv-SE" sz="2800" dirty="0" smtClean="0"/>
              <a:t> Forskningsmiljö, närhet till andra ämnesinstitutioner, bra med doktorander men verksamheten kan inte bygga på dem.</a:t>
            </a:r>
          </a:p>
          <a:p>
            <a:pPr>
              <a:buNone/>
            </a:pPr>
            <a:r>
              <a:rPr lang="sv-SE" sz="2800" u="sng" dirty="0" smtClean="0"/>
              <a:t>Nackdelar</a:t>
            </a:r>
            <a:r>
              <a:rPr lang="sv-SE" sz="2800" dirty="0" smtClean="0"/>
              <a:t>: Stor personalomsättning, risk att ett ämne kommer att dominera verksamheten, tveksam långsiktighet då beroendet av enstaka eldsjälar blir stort.</a:t>
            </a:r>
            <a:endParaRPr lang="sv-SE" sz="2800" u="sng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3600" dirty="0" smtClean="0"/>
              <a:t>Departement</a:t>
            </a:r>
            <a:endParaRPr lang="sv-SE" sz="3600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sv-SE" sz="2800" u="sng" dirty="0" smtClean="0"/>
              <a:t>Fördelar</a:t>
            </a:r>
            <a:r>
              <a:rPr lang="sv-SE" sz="2800" dirty="0" smtClean="0"/>
              <a:t>: Närhet till avnämare. Närhet till kassakistan??</a:t>
            </a:r>
          </a:p>
          <a:p>
            <a:pPr>
              <a:buNone/>
            </a:pPr>
            <a:r>
              <a:rPr lang="sv-SE" sz="2800" u="sng" dirty="0" smtClean="0"/>
              <a:t>Nackdelar</a:t>
            </a:r>
            <a:r>
              <a:rPr lang="sv-SE" sz="2800" dirty="0" smtClean="0"/>
              <a:t>: Ingen forskningsmiljö, konkurrens med annan verksamhet som ledningen bedömer viktigare/mer akut.</a:t>
            </a:r>
            <a:endParaRPr lang="sv-SE" sz="2800" u="sng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sz="3600" dirty="0" smtClean="0"/>
              <a:t>Existerande statlig myndighet (t ex SCB, Konjunkturinstitutet, IFAU)</a:t>
            </a:r>
            <a:endParaRPr lang="sv-SE" sz="3600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sv-SE" sz="2800" u="sng" dirty="0" smtClean="0"/>
              <a:t>Fördelar</a:t>
            </a:r>
            <a:r>
              <a:rPr lang="sv-SE" sz="2800" dirty="0" smtClean="0"/>
              <a:t>: Kan finnas synergieffekter från myndighetens ordinarie verksamhet</a:t>
            </a:r>
          </a:p>
          <a:p>
            <a:pPr>
              <a:buNone/>
            </a:pPr>
            <a:r>
              <a:rPr lang="sv-SE" sz="2800" u="sng" dirty="0" smtClean="0"/>
              <a:t>Nackdelar</a:t>
            </a:r>
            <a:r>
              <a:rPr lang="sv-SE" sz="2800" dirty="0" smtClean="0"/>
              <a:t>: Myndigheten har andra huvuduppgifter och mikrosimuleringen kan bli den ”fattiga kusinen från landet”. Beroende på myndighet tveksam forskningsmiljö, mer eller mindre naturligt med tvärvetenskapliga och internationella kontakter.</a:t>
            </a:r>
            <a:endParaRPr lang="sv-SE" sz="2800" u="sng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sv-SE" sz="3600" dirty="0" smtClean="0"/>
              <a:t>Självständigt forskningsinstitut inom ett universitet eller självständig myndighet</a:t>
            </a:r>
            <a:endParaRPr lang="sv-SE" sz="3600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sv-SE" sz="2800" dirty="0" smtClean="0"/>
              <a:t>Alla önskemål skulle kunna uppnås!</a:t>
            </a:r>
          </a:p>
          <a:p>
            <a:pPr>
              <a:buNone/>
            </a:pPr>
            <a:endParaRPr lang="sv-SE" sz="2800" dirty="0"/>
          </a:p>
          <a:p>
            <a:pPr>
              <a:buNone/>
            </a:pPr>
            <a:r>
              <a:rPr lang="sv-SE" sz="2800" dirty="0" smtClean="0"/>
              <a:t>Förebilder t ex </a:t>
            </a:r>
            <a:r>
              <a:rPr lang="sv-SE" sz="2800" dirty="0">
                <a:solidFill>
                  <a:srgbClr val="002060"/>
                </a:solidFill>
                <a:hlinkClick r:id="rId2" action="ppaction://hlinkfile"/>
              </a:rPr>
              <a:t>IBF - Institutet för bostads- och </a:t>
            </a:r>
            <a:r>
              <a:rPr lang="sv-SE" sz="2800" dirty="0" smtClean="0">
                <a:solidFill>
                  <a:srgbClr val="002060"/>
                </a:solidFill>
                <a:hlinkClick r:id="rId2" action="ppaction://hlinkfile"/>
              </a:rPr>
              <a:t>urbanforskning</a:t>
            </a:r>
            <a:r>
              <a:rPr lang="sv-SE" sz="2800" dirty="0" smtClean="0">
                <a:solidFill>
                  <a:srgbClr val="002060"/>
                </a:solidFill>
              </a:rPr>
              <a:t> </a:t>
            </a:r>
            <a:r>
              <a:rPr lang="sv-SE" sz="2800" dirty="0" smtClean="0"/>
              <a:t>vid Uppsala Universitet respektive </a:t>
            </a:r>
            <a:r>
              <a:rPr lang="sv-SE" sz="2800" dirty="0" smtClean="0">
                <a:solidFill>
                  <a:schemeClr val="accent1">
                    <a:lumMod val="75000"/>
                  </a:schemeClr>
                </a:solidFill>
              </a:rPr>
              <a:t>IFAU – Institutet för arbetsmarknads- och utbildningspolitisk utvärdering</a:t>
            </a:r>
            <a:endParaRPr lang="sv-SE" sz="28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100" b="1" i="1" dirty="0" smtClean="0"/>
              <a:t>Simulated development of total number of days of inpatient care for the total Swedish population, by gender. </a:t>
            </a:r>
            <a:endParaRPr lang="sv-SE" sz="3100" dirty="0"/>
          </a:p>
        </p:txBody>
      </p:sp>
      <p:pic>
        <p:nvPicPr>
          <p:cNvPr id="3" name="Bildobjekt 2" descr="f10_14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1509712"/>
            <a:ext cx="7128792" cy="48716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800" b="1" dirty="0" smtClean="0"/>
              <a:t>Average and total number of inpatient hospital days for people 65+ by year</a:t>
            </a:r>
            <a:endParaRPr lang="sv-SE" sz="2800" dirty="0"/>
          </a:p>
        </p:txBody>
      </p:sp>
      <p:sp>
        <p:nvSpPr>
          <p:cNvPr id="6" name="Platshållare för innehåll 5"/>
          <p:cNvSpPr>
            <a:spLocks noGrp="1"/>
          </p:cNvSpPr>
          <p:nvPr>
            <p:ph idx="1"/>
          </p:nvPr>
        </p:nvSpPr>
        <p:spPr>
          <a:xfrm>
            <a:off x="251520" y="1600200"/>
            <a:ext cx="8640960" cy="4525963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en-GB" dirty="0" smtClean="0"/>
              <a:t>_______________________________________________________________</a:t>
            </a:r>
            <a:endParaRPr lang="sv-SE" dirty="0" smtClean="0"/>
          </a:p>
          <a:p>
            <a:pPr>
              <a:buNone/>
            </a:pPr>
            <a:r>
              <a:rPr lang="en-GB" dirty="0" smtClean="0"/>
              <a:t>Year	Average no of days                	Total no of days (1000) </a:t>
            </a:r>
          </a:p>
          <a:p>
            <a:pPr>
              <a:buNone/>
            </a:pPr>
            <a:endParaRPr lang="sv-SE" dirty="0" smtClean="0"/>
          </a:p>
          <a:p>
            <a:pPr>
              <a:buNone/>
            </a:pPr>
            <a:r>
              <a:rPr lang="en-GB" dirty="0" smtClean="0"/>
              <a:t>          	Base         Improved  </a:t>
            </a:r>
            <a:r>
              <a:rPr lang="en-GB" dirty="0" err="1" smtClean="0"/>
              <a:t>Improved</a:t>
            </a:r>
            <a:r>
              <a:rPr lang="en-GB" dirty="0" smtClean="0"/>
              <a:t>  	Base         Improved     </a:t>
            </a:r>
            <a:r>
              <a:rPr lang="en-GB" dirty="0" err="1" smtClean="0"/>
              <a:t>Improved</a:t>
            </a:r>
            <a:r>
              <a:rPr lang="en-GB" dirty="0" smtClean="0"/>
              <a:t> </a:t>
            </a:r>
            <a:endParaRPr lang="sv-SE" dirty="0" smtClean="0"/>
          </a:p>
          <a:p>
            <a:pPr>
              <a:buNone/>
            </a:pPr>
            <a:r>
              <a:rPr lang="en-GB" dirty="0" smtClean="0"/>
              <a:t>         	scenario   health       </a:t>
            </a:r>
            <a:r>
              <a:rPr lang="en-GB" dirty="0" err="1" smtClean="0"/>
              <a:t>health</a:t>
            </a:r>
            <a:r>
              <a:rPr lang="en-GB" dirty="0" smtClean="0"/>
              <a:t> &amp; 	scenario    health         </a:t>
            </a:r>
            <a:r>
              <a:rPr lang="en-GB" dirty="0" err="1" smtClean="0"/>
              <a:t>health</a:t>
            </a:r>
            <a:r>
              <a:rPr lang="en-GB" dirty="0" smtClean="0"/>
              <a:t> &amp; 			                     </a:t>
            </a:r>
            <a:r>
              <a:rPr lang="en-US" dirty="0" smtClean="0"/>
              <a:t>lower death			        lower death</a:t>
            </a:r>
          </a:p>
          <a:p>
            <a:pPr>
              <a:buNone/>
            </a:pPr>
            <a:r>
              <a:rPr lang="en-US" dirty="0" smtClean="0"/>
              <a:t>				     risks				        </a:t>
            </a:r>
            <a:r>
              <a:rPr lang="en-US" dirty="0" err="1" smtClean="0"/>
              <a:t>risks</a:t>
            </a:r>
            <a:endParaRPr lang="sv-SE" dirty="0" smtClean="0"/>
          </a:p>
          <a:p>
            <a:pPr>
              <a:buNone/>
            </a:pPr>
            <a:r>
              <a:rPr lang="en-GB" dirty="0" smtClean="0"/>
              <a:t>	                                   		</a:t>
            </a:r>
            <a:endParaRPr lang="sv-SE" dirty="0" smtClean="0"/>
          </a:p>
          <a:p>
            <a:pPr>
              <a:buNone/>
            </a:pPr>
            <a:r>
              <a:rPr lang="en-GB" dirty="0" smtClean="0"/>
              <a:t>_______________________________________________________________</a:t>
            </a:r>
            <a:endParaRPr lang="sv-SE" dirty="0" smtClean="0"/>
          </a:p>
          <a:p>
            <a:pPr>
              <a:buNone/>
            </a:pPr>
            <a:r>
              <a:rPr lang="en-US" dirty="0" smtClean="0"/>
              <a:t> </a:t>
            </a:r>
            <a:endParaRPr lang="sv-SE" dirty="0" smtClean="0"/>
          </a:p>
          <a:p>
            <a:pPr>
              <a:buNone/>
            </a:pPr>
            <a:r>
              <a:rPr lang="en-GB" dirty="0" smtClean="0"/>
              <a:t>2000	3.2             3.3              3.2             	    4954        5068              4990 </a:t>
            </a:r>
            <a:endParaRPr lang="sv-SE" dirty="0" smtClean="0"/>
          </a:p>
          <a:p>
            <a:pPr>
              <a:buNone/>
            </a:pPr>
            <a:r>
              <a:rPr lang="en-GB" dirty="0" smtClean="0"/>
              <a:t>2020	3.2             3.1              3.5                        6495         6270             8117 </a:t>
            </a:r>
            <a:endParaRPr lang="sv-SE" dirty="0" smtClean="0"/>
          </a:p>
          <a:p>
            <a:pPr>
              <a:buNone/>
            </a:pPr>
            <a:r>
              <a:rPr lang="en-GB" dirty="0" smtClean="0"/>
              <a:t>2040	3.4             2.9              4.0                        8396         7241            12087</a:t>
            </a:r>
            <a:endParaRPr lang="sv-SE" dirty="0" smtClean="0"/>
          </a:p>
          <a:p>
            <a:pPr>
              <a:buNone/>
            </a:pPr>
            <a:r>
              <a:rPr lang="en-GB" dirty="0" smtClean="0"/>
              <a:t>_______________________________________________________________</a:t>
            </a:r>
            <a:endParaRPr lang="sv-SE" dirty="0" smtClean="0"/>
          </a:p>
          <a:p>
            <a:pPr>
              <a:buNone/>
            </a:pPr>
            <a:endParaRPr lang="sv-S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100" b="1" dirty="0" smtClean="0"/>
              <a:t>Average taxable income for retired relative to the average taxable income of working cohorts aged 20-64, by birth cohort and calendar year.</a:t>
            </a:r>
            <a:endParaRPr lang="sv-SE" sz="3100" dirty="0"/>
          </a:p>
        </p:txBody>
      </p:sp>
      <p:pic>
        <p:nvPicPr>
          <p:cNvPr id="3" name="Bildobjekt 2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1514474"/>
            <a:ext cx="7416824" cy="4938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2800" b="1" dirty="0" smtClean="0"/>
              <a:t>Poverty share by birth cohort and age</a:t>
            </a:r>
            <a:r>
              <a:rPr lang="en-US" sz="2800" dirty="0" smtClean="0"/>
              <a:t> (</a:t>
            </a:r>
            <a:r>
              <a:rPr lang="en-US" sz="2800" dirty="0" err="1" smtClean="0"/>
              <a:t>equivalized</a:t>
            </a:r>
            <a:r>
              <a:rPr lang="en-US" sz="2800" dirty="0" smtClean="0"/>
              <a:t> disposable income less than 50 % of the median income of the adult population)</a:t>
            </a:r>
            <a:endParaRPr lang="sv-SE" sz="2800" dirty="0"/>
          </a:p>
        </p:txBody>
      </p:sp>
      <p:pic>
        <p:nvPicPr>
          <p:cNvPr id="3" name="Bildobjekt 2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1604962"/>
            <a:ext cx="7488832" cy="47043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2800" b="1" dirty="0" smtClean="0"/>
              <a:t>Poverty rates among people aged 65+, by type of assistance, year and scenario</a:t>
            </a:r>
            <a:r>
              <a:rPr lang="en-US" sz="2800" dirty="0" smtClean="0"/>
              <a:t> (%)</a:t>
            </a:r>
            <a:r>
              <a:rPr lang="sv-SE" sz="2800" dirty="0" smtClean="0"/>
              <a:t/>
            </a:r>
            <a:br>
              <a:rPr lang="sv-SE" sz="2800" dirty="0" smtClean="0"/>
            </a:br>
            <a:endParaRPr lang="sv-SE" sz="2800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en-US" dirty="0" smtClean="0"/>
              <a:t>-----------------------------------------------------------------------------------------------</a:t>
            </a:r>
            <a:endParaRPr lang="sv-SE" dirty="0" smtClean="0"/>
          </a:p>
          <a:p>
            <a:pPr>
              <a:buNone/>
            </a:pPr>
            <a:r>
              <a:rPr lang="en-GB" dirty="0" smtClean="0"/>
              <a:t>Scenario/year		Type of assistance</a:t>
            </a:r>
            <a:endParaRPr lang="sv-SE" dirty="0" smtClean="0"/>
          </a:p>
          <a:p>
            <a:pPr>
              <a:buNone/>
            </a:pPr>
            <a:r>
              <a:rPr lang="en-GB" dirty="0" smtClean="0"/>
              <a:t>		_____________________________________________________</a:t>
            </a:r>
            <a:endParaRPr lang="sv-SE" dirty="0" smtClean="0"/>
          </a:p>
          <a:p>
            <a:pPr>
              <a:buNone/>
            </a:pPr>
            <a:r>
              <a:rPr lang="en-GB" dirty="0" smtClean="0"/>
              <a:t>			No assistance	Help at home	All day	         All 65+</a:t>
            </a:r>
            <a:endParaRPr lang="sv-SE" dirty="0" smtClean="0"/>
          </a:p>
          <a:p>
            <a:pPr>
              <a:buNone/>
            </a:pPr>
            <a:r>
              <a:rPr lang="en-GB" dirty="0" smtClean="0"/>
              <a:t>							Surveillance</a:t>
            </a:r>
            <a:endParaRPr lang="sv-SE" dirty="0" smtClean="0"/>
          </a:p>
          <a:p>
            <a:pPr>
              <a:buNone/>
            </a:pPr>
            <a:r>
              <a:rPr lang="en-GB" b="1" dirty="0" smtClean="0"/>
              <a:t>Base scenario</a:t>
            </a:r>
            <a:endParaRPr lang="sv-SE" dirty="0" smtClean="0"/>
          </a:p>
          <a:p>
            <a:pPr>
              <a:buNone/>
            </a:pPr>
            <a:r>
              <a:rPr lang="en-GB" dirty="0" smtClean="0"/>
              <a:t>2000		        1.5	  	       1.4	       	      2.5	  	  1.6</a:t>
            </a:r>
            <a:endParaRPr lang="sv-SE" dirty="0" smtClean="0"/>
          </a:p>
          <a:p>
            <a:pPr>
              <a:buNone/>
            </a:pPr>
            <a:r>
              <a:rPr lang="en-GB" dirty="0" smtClean="0"/>
              <a:t>2020		      11.1		     10.8		    13.2		11.2</a:t>
            </a:r>
            <a:endParaRPr lang="sv-SE" dirty="0" smtClean="0"/>
          </a:p>
          <a:p>
            <a:pPr>
              <a:buNone/>
            </a:pPr>
            <a:r>
              <a:rPr lang="en-GB" dirty="0" smtClean="0"/>
              <a:t>2040		      14.3		     15.1		    16.3		14.5</a:t>
            </a:r>
            <a:endParaRPr lang="sv-SE" dirty="0" smtClean="0"/>
          </a:p>
          <a:p>
            <a:pPr>
              <a:buNone/>
            </a:pPr>
            <a:r>
              <a:rPr lang="en-GB" b="1" dirty="0" smtClean="0"/>
              <a:t>Increased pension age</a:t>
            </a:r>
            <a:endParaRPr lang="sv-SE" dirty="0" smtClean="0"/>
          </a:p>
          <a:p>
            <a:pPr>
              <a:buNone/>
            </a:pPr>
            <a:r>
              <a:rPr lang="en-GB" dirty="0" smtClean="0"/>
              <a:t>2000		        1.7	 	       2.6	 	      2.2	 	  1.8</a:t>
            </a:r>
            <a:endParaRPr lang="sv-SE" dirty="0" smtClean="0"/>
          </a:p>
          <a:p>
            <a:pPr>
              <a:buNone/>
            </a:pPr>
            <a:r>
              <a:rPr lang="en-GB" dirty="0" smtClean="0"/>
              <a:t>2020		        6.8	 	       7.2		    10.1	 	  7.0</a:t>
            </a:r>
            <a:endParaRPr lang="sv-SE" dirty="0" smtClean="0"/>
          </a:p>
          <a:p>
            <a:pPr>
              <a:buNone/>
            </a:pPr>
            <a:r>
              <a:rPr lang="en-GB" dirty="0" smtClean="0"/>
              <a:t>2040		        7.9	 	       9.8		    12.0		  8.3</a:t>
            </a:r>
            <a:endParaRPr lang="sv-SE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3600" dirty="0" smtClean="0"/>
              <a:t>Mikrosimulering, en sammanfattning</a:t>
            </a:r>
            <a:endParaRPr lang="sv-SE" sz="3600" dirty="0"/>
          </a:p>
        </p:txBody>
      </p:sp>
      <p:sp>
        <p:nvSpPr>
          <p:cNvPr id="5" name="Platshållare för innehåll 4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sv-SE" b="1" dirty="0" smtClean="0"/>
              <a:t>Syfte</a:t>
            </a:r>
          </a:p>
          <a:p>
            <a:pPr>
              <a:buNone/>
            </a:pPr>
            <a:r>
              <a:rPr lang="sv-SE" dirty="0" smtClean="0"/>
              <a:t>    Undersöka </a:t>
            </a:r>
            <a:r>
              <a:rPr lang="sv-SE" u="sng" dirty="0" smtClean="0"/>
              <a:t>konsekvenserna av vissa betingelser</a:t>
            </a:r>
            <a:r>
              <a:rPr lang="sv-SE" dirty="0" smtClean="0"/>
              <a:t>, som     t ex viss demografisk utveckling, viss policy, </a:t>
            </a:r>
            <a:r>
              <a:rPr lang="sv-SE" dirty="0" err="1" smtClean="0"/>
              <a:t>etc</a:t>
            </a:r>
            <a:r>
              <a:rPr lang="sv-SE" dirty="0" smtClean="0"/>
              <a:t> på förhållanden av intresse ( t ex inkomstfördelningen, sysselsättningen, utnyttjandet av hälsovård). Focus ligger inte enbart på genomsnitt utan snarare på skillnader mellan olika befolkningsgrupper (fördelningsfrågor).</a:t>
            </a:r>
          </a:p>
          <a:p>
            <a:pPr>
              <a:buNone/>
            </a:pPr>
            <a:r>
              <a:rPr lang="sv-SE" dirty="0"/>
              <a:t>	</a:t>
            </a:r>
            <a:r>
              <a:rPr lang="sv-SE" dirty="0" smtClean="0"/>
              <a:t>Ett annat syfte kan vara att jämföra konsekvenserna av </a:t>
            </a:r>
            <a:r>
              <a:rPr lang="sv-SE" u="sng" dirty="0" smtClean="0"/>
              <a:t>alternativa </a:t>
            </a:r>
            <a:r>
              <a:rPr lang="sv-SE" dirty="0" smtClean="0"/>
              <a:t>demografiska utvecklingar eller politiska program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sv-SE" sz="3600" dirty="0" smtClean="0"/>
              <a:t>Mikrosimulering, en sammanfattning</a:t>
            </a:r>
            <a:endParaRPr lang="sv-SE" sz="3600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sv-SE" sz="7200" b="1" dirty="0" smtClean="0"/>
              <a:t>Metodik</a:t>
            </a:r>
            <a:r>
              <a:rPr lang="sv-SE" sz="7200" dirty="0" smtClean="0"/>
              <a:t> </a:t>
            </a:r>
          </a:p>
          <a:p>
            <a:pPr>
              <a:lnSpc>
                <a:spcPct val="120000"/>
              </a:lnSpc>
              <a:buNone/>
            </a:pPr>
            <a:r>
              <a:rPr lang="sv-SE" sz="7200" dirty="0" smtClean="0"/>
              <a:t>	- </a:t>
            </a:r>
            <a:r>
              <a:rPr lang="sv-SE" sz="7200" u="sng" dirty="0" smtClean="0"/>
              <a:t>Utgångspunkt</a:t>
            </a:r>
            <a:r>
              <a:rPr lang="sv-SE" sz="7200" dirty="0" smtClean="0"/>
              <a:t> är en population eller ett stort urval av verkliga individer för vilka man känner vissa egenskaper såsom ålder kön, hälsa, utbildning, inkomster, </a:t>
            </a:r>
            <a:r>
              <a:rPr lang="sv-SE" sz="7200" dirty="0" err="1" smtClean="0"/>
              <a:t>etc</a:t>
            </a:r>
            <a:r>
              <a:rPr lang="sv-SE" sz="7200" dirty="0" smtClean="0"/>
              <a:t>  vid den tidpunkt då simuleringarna startar.</a:t>
            </a:r>
          </a:p>
          <a:p>
            <a:pPr>
              <a:lnSpc>
                <a:spcPct val="120000"/>
              </a:lnSpc>
              <a:buNone/>
            </a:pPr>
            <a:r>
              <a:rPr lang="sv-SE" sz="7200" dirty="0" smtClean="0"/>
              <a:t>	- Under varje tidsperiod (vanligen ett år) utsätts varje individ i populationen för ett antal </a:t>
            </a:r>
            <a:r>
              <a:rPr lang="sv-SE" sz="7200" u="sng" dirty="0" smtClean="0"/>
              <a:t>experiment</a:t>
            </a:r>
            <a:r>
              <a:rPr lang="sv-SE" sz="7200" dirty="0" smtClean="0"/>
              <a:t>, t ex att gifta sig, att få barn, att börja förvärvsarbeta, att få viss lön, att bli arbetslös, etc.</a:t>
            </a:r>
          </a:p>
          <a:p>
            <a:pPr>
              <a:lnSpc>
                <a:spcPct val="120000"/>
              </a:lnSpc>
              <a:buNone/>
            </a:pPr>
            <a:r>
              <a:rPr lang="sv-SE" sz="7200" dirty="0" smtClean="0"/>
              <a:t>	- Varje experiment styrs av en </a:t>
            </a:r>
            <a:r>
              <a:rPr lang="sv-SE" sz="7200" u="sng" dirty="0" smtClean="0"/>
              <a:t>stokastisk modell</a:t>
            </a:r>
            <a:r>
              <a:rPr lang="sv-SE" sz="7200" dirty="0" smtClean="0"/>
              <a:t>, som är skattad på verkliga data, och som i sin tur beror på individens egenskaper och ibland även på yttre omständigheter som t ex arbetslöshetens storlek.</a:t>
            </a:r>
          </a:p>
          <a:p>
            <a:pPr>
              <a:lnSpc>
                <a:spcPct val="120000"/>
              </a:lnSpc>
              <a:buNone/>
            </a:pPr>
            <a:r>
              <a:rPr lang="sv-SE" sz="7200" dirty="0" smtClean="0"/>
              <a:t>	- Allteftersom åren rullar på i modellen registreras utfallen av experimenten för varje individ. Efter simuleringens slut kan man </a:t>
            </a:r>
            <a:r>
              <a:rPr lang="sv-SE" sz="7200" u="sng" dirty="0" smtClean="0"/>
              <a:t>studera simulerade data som om de vore verkliga data</a:t>
            </a:r>
            <a:r>
              <a:rPr lang="sv-SE" sz="7200" dirty="0" smtClean="0"/>
              <a:t>. Man kan t ex följa löneutvecklingen för en födelsekohort, studera inkomstspridningen inom kohorten, beräkna genomsnittsinkomsten för en godtycklig grupp av individer, undersöka vilka som är fattiga, </a:t>
            </a:r>
            <a:r>
              <a:rPr lang="sv-SE" sz="7200" dirty="0" err="1" smtClean="0"/>
              <a:t>etc</a:t>
            </a:r>
            <a:r>
              <a:rPr lang="sv-SE" sz="7200" dirty="0" smtClean="0"/>
              <a:t> Dessa simulerade resultat kan presenteras på precis samma sätt som man skulle ha gjort om man haft riktiga data.</a:t>
            </a:r>
          </a:p>
          <a:p>
            <a:pPr>
              <a:lnSpc>
                <a:spcPct val="120000"/>
              </a:lnSpc>
              <a:buNone/>
            </a:pPr>
            <a:r>
              <a:rPr lang="sv-SE" sz="7200" dirty="0" smtClean="0"/>
              <a:t>	- Vill man jämföra alternativa </a:t>
            </a:r>
            <a:r>
              <a:rPr lang="sv-SE" sz="7200" dirty="0" err="1" smtClean="0"/>
              <a:t>policies</a:t>
            </a:r>
            <a:r>
              <a:rPr lang="sv-SE" sz="7200" dirty="0" smtClean="0"/>
              <a:t> </a:t>
            </a:r>
            <a:r>
              <a:rPr lang="sv-SE" sz="7200" u="sng" dirty="0" smtClean="0"/>
              <a:t>kör man simuleringen upprepade gånger </a:t>
            </a:r>
            <a:r>
              <a:rPr lang="sv-SE" sz="7200" dirty="0" smtClean="0"/>
              <a:t>med respektive alternativa förutsättningarna inlagda och jämför resultaten. </a:t>
            </a:r>
          </a:p>
          <a:p>
            <a:pPr>
              <a:buNone/>
            </a:pPr>
            <a:endParaRPr lang="sv-SE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4970</TotalTime>
  <Words>1110</Words>
  <Application>Microsoft Office PowerPoint</Application>
  <PresentationFormat>Bildspel på skärmen (4:3)</PresentationFormat>
  <Paragraphs>221</Paragraphs>
  <Slides>26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Bildrubriker</vt:lpstr>
      </vt:variant>
      <vt:variant>
        <vt:i4>26</vt:i4>
      </vt:variant>
    </vt:vector>
  </HeadingPairs>
  <TitlesOfParts>
    <vt:vector size="27" baseType="lpstr">
      <vt:lpstr>Office-tema</vt:lpstr>
      <vt:lpstr>Mikrosimulering</vt:lpstr>
      <vt:lpstr>Simulated average days of inpatient care by age 50-100 for the birth cohorts of 1930, 1940, and 1950. Men and women, respectively</vt:lpstr>
      <vt:lpstr>Simulated development of total number of days of inpatient care for the total Swedish population, by gender. </vt:lpstr>
      <vt:lpstr>Average and total number of inpatient hospital days for people 65+ by year</vt:lpstr>
      <vt:lpstr>Average taxable income for retired relative to the average taxable income of working cohorts aged 20-64, by birth cohort and calendar year.</vt:lpstr>
      <vt:lpstr>Poverty share by birth cohort and age (equivalized disposable income less than 50 % of the median income of the adult population)</vt:lpstr>
      <vt:lpstr>Poverty rates among people aged 65+, by type of assistance, year and scenario (%) </vt:lpstr>
      <vt:lpstr>Mikrosimulering, en sammanfattning</vt:lpstr>
      <vt:lpstr>Mikrosimulering, en sammanfattning</vt:lpstr>
      <vt:lpstr>Mikrosimulering, en sammanfattning</vt:lpstr>
      <vt:lpstr>Internationella erfarenheter</vt:lpstr>
      <vt:lpstr>Internationella erfarenheter</vt:lpstr>
      <vt:lpstr>Internationella erfarenheter</vt:lpstr>
      <vt:lpstr>Internationella erfarenheter</vt:lpstr>
      <vt:lpstr>Internationella erfarenheter</vt:lpstr>
      <vt:lpstr>Bild 16</vt:lpstr>
      <vt:lpstr>Vad är en god miljö för mikrosimulering?</vt:lpstr>
      <vt:lpstr>Utvecklingen av en mikrosimuleringsmodell är ett forskningsarbete</vt:lpstr>
      <vt:lpstr>Utvecklingen av en mikrosimuleringsmodell är ett forskningsarbete</vt:lpstr>
      <vt:lpstr>En mikrosimuleringsmodell måste underhållas kontinuerligt därför att…</vt:lpstr>
      <vt:lpstr>Exempel på forskningsbehov</vt:lpstr>
      <vt:lpstr>Organisatoriska överväganden</vt:lpstr>
      <vt:lpstr>Universitets(ämnes-)institution?</vt:lpstr>
      <vt:lpstr>Departement</vt:lpstr>
      <vt:lpstr>Existerande statlig myndighet (t ex SCB, Konjunkturinstitutet, IFAU)</vt:lpstr>
      <vt:lpstr>Självständigt forskningsinstitut inom ett universitet eller självständig myndighet</vt:lpstr>
    </vt:vector>
  </TitlesOfParts>
  <Company>NEK/UU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Vad är en god miljö för mikrosimulering?</dc:title>
  <dc:creator>andkl</dc:creator>
  <cp:lastModifiedBy>andkl</cp:lastModifiedBy>
  <cp:revision>10</cp:revision>
  <dcterms:created xsi:type="dcterms:W3CDTF">2012-03-22T09:33:20Z</dcterms:created>
  <dcterms:modified xsi:type="dcterms:W3CDTF">2016-10-10T19:42:51Z</dcterms:modified>
</cp:coreProperties>
</file>